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4" r:id="rId9"/>
    <p:sldId id="265" r:id="rId10"/>
    <p:sldId id="267"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7A815127-1752-4CE3-8701-A7C62D30DED4}">
          <p14:sldIdLst>
            <p14:sldId id="256"/>
            <p14:sldId id="257"/>
            <p14:sldId id="258"/>
            <p14:sldId id="259"/>
          </p14:sldIdLst>
        </p14:section>
        <p14:section name="Untitled Section" id="{344D7B4E-9D05-494C-B47B-31F0A24514DC}">
          <p14:sldIdLst>
            <p14:sldId id="260"/>
            <p14:sldId id="261"/>
            <p14:sldId id="262"/>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6A72D-4D53-4CDE-9E09-3F014B590771}" type="datetimeFigureOut">
              <a:rPr lang="en-US" smtClean="0"/>
              <a:pPr/>
              <a:t>9/17/2014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570BB-1FA3-4962-A434-BB83018893A9}" type="slidenum">
              <a:rPr lang="en-US" smtClean="0"/>
              <a:pPr/>
              <a:t>‹#›</a:t>
            </a:fld>
            <a:endParaRPr lang="en-US"/>
          </a:p>
        </p:txBody>
      </p:sp>
    </p:spTree>
    <p:extLst>
      <p:ext uri="{BB962C8B-B14F-4D97-AF65-F5344CB8AC3E}">
        <p14:creationId xmlns:p14="http://schemas.microsoft.com/office/powerpoint/2010/main" xmlns="" val="627476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570BB-1FA3-4962-A434-BB83018893A9}" type="slidenum">
              <a:rPr lang="en-US" smtClean="0"/>
              <a:pPr/>
              <a:t>5</a:t>
            </a:fld>
            <a:endParaRPr lang="en-US"/>
          </a:p>
        </p:txBody>
      </p:sp>
    </p:spTree>
    <p:extLst>
      <p:ext uri="{BB962C8B-B14F-4D97-AF65-F5344CB8AC3E}">
        <p14:creationId xmlns:p14="http://schemas.microsoft.com/office/powerpoint/2010/main" xmlns="" val="204456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382403-D1E6-4B7C-B8D9-12066EEBDBB8}"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256325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2403-D1E6-4B7C-B8D9-12066EEBDBB8}"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326488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2403-D1E6-4B7C-B8D9-12066EEBDBB8}"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2293892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2403-D1E6-4B7C-B8D9-12066EEBDBB8}"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259105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382403-D1E6-4B7C-B8D9-12066EEBDBB8}" type="datetimeFigureOut">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111724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382403-D1E6-4B7C-B8D9-12066EEBDBB8}" type="datetimeFigureOut">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397069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382403-D1E6-4B7C-B8D9-12066EEBDBB8}" type="datetimeFigureOut">
              <a:rPr lang="en-US" smtClean="0"/>
              <a:pPr/>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678195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382403-D1E6-4B7C-B8D9-12066EEBDBB8}" type="datetimeFigureOut">
              <a:rPr lang="en-US" smtClean="0"/>
              <a:pPr/>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1359837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82403-D1E6-4B7C-B8D9-12066EEBDBB8}" type="datetimeFigureOut">
              <a:rPr lang="en-US" smtClean="0"/>
              <a:pPr/>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397806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82403-D1E6-4B7C-B8D9-12066EEBDBB8}" type="datetimeFigureOut">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4101703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82403-D1E6-4B7C-B8D9-12066EEBDBB8}" type="datetimeFigureOut">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112016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82403-D1E6-4B7C-B8D9-12066EEBDBB8}" type="datetimeFigureOut">
              <a:rPr lang="en-US" smtClean="0"/>
              <a:pPr/>
              <a:t>9/17/2014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8E262-6176-41F6-9BD4-57EDBEF5C5CA}" type="slidenum">
              <a:rPr lang="en-US" smtClean="0"/>
              <a:pPr/>
              <a:t>‹#›</a:t>
            </a:fld>
            <a:endParaRPr lang="en-US"/>
          </a:p>
        </p:txBody>
      </p:sp>
    </p:spTree>
    <p:extLst>
      <p:ext uri="{BB962C8B-B14F-4D97-AF65-F5344CB8AC3E}">
        <p14:creationId xmlns:p14="http://schemas.microsoft.com/office/powerpoint/2010/main" xmlns="" val="26509085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kHt8RjkFs98"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54GNI2K3-e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rtracy.com/lem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dailymotion.com/video/xmrgjg_rod-serling-teaching-15-character-motivation_creatio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1"/>
            <a:ext cx="8534400" cy="2285999"/>
          </a:xfrm>
        </p:spPr>
        <p:txBody>
          <a:bodyPr>
            <a:normAutofit/>
          </a:bodyPr>
          <a:lstStyle/>
          <a:p>
            <a:r>
              <a:rPr lang="en-US" dirty="0" smtClean="0"/>
              <a:t>Blues and </a:t>
            </a:r>
            <a:br>
              <a:rPr lang="en-US" dirty="0" smtClean="0"/>
            </a:br>
            <a:r>
              <a:rPr lang="en-US" dirty="0" smtClean="0"/>
              <a:t>“The Treasure of Lemon Brown”</a:t>
            </a:r>
            <a:endParaRPr lang="en-US" dirty="0"/>
          </a:p>
        </p:txBody>
      </p:sp>
      <p:sp>
        <p:nvSpPr>
          <p:cNvPr id="3" name="Subtitle 2"/>
          <p:cNvSpPr>
            <a:spLocks noGrp="1"/>
          </p:cNvSpPr>
          <p:nvPr>
            <p:ph type="subTitle" idx="1"/>
          </p:nvPr>
        </p:nvSpPr>
        <p:spPr>
          <a:xfrm>
            <a:off x="1371600" y="2819400"/>
            <a:ext cx="6400800" cy="4038600"/>
          </a:xfrm>
        </p:spPr>
        <p:txBody>
          <a:bodyPr>
            <a:normAutofit fontScale="92500" lnSpcReduction="10000"/>
          </a:bodyPr>
          <a:lstStyle/>
          <a:p>
            <a:r>
              <a:rPr lang="en-US" sz="4800" dirty="0" smtClean="0"/>
              <a:t>What are the </a:t>
            </a:r>
          </a:p>
          <a:p>
            <a:endParaRPr lang="en-US" sz="4800" dirty="0"/>
          </a:p>
          <a:p>
            <a:endParaRPr lang="en-US" sz="4800" dirty="0" smtClean="0"/>
          </a:p>
          <a:p>
            <a:endParaRPr lang="en-US" sz="4800" dirty="0"/>
          </a:p>
          <a:p>
            <a:r>
              <a:rPr lang="en-US" dirty="0" smtClean="0"/>
              <a:t>						</a:t>
            </a:r>
            <a:r>
              <a:rPr lang="en-US" sz="6000" dirty="0" smtClean="0"/>
              <a:t>?</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3733800"/>
            <a:ext cx="4751260" cy="28222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533215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fontScale="90000"/>
          </a:bodyPr>
          <a:lstStyle/>
          <a:p>
            <a:r>
              <a:rPr lang="en-US" dirty="0" smtClean="0"/>
              <a:t>1.  What motivated Jane to get to know Penn?</a:t>
            </a:r>
            <a:br>
              <a:rPr lang="en-US" dirty="0" smtClean="0"/>
            </a:br>
            <a:r>
              <a:rPr lang="en-US" dirty="0" smtClean="0"/>
              <a:t>2.  What motivated Crash to lie about having a great-great-grandfather?</a:t>
            </a:r>
            <a:br>
              <a:rPr lang="en-US" dirty="0" smtClean="0"/>
            </a:br>
            <a:r>
              <a:rPr lang="en-US" dirty="0" smtClean="0"/>
              <a:t>3.  Who motivated Abby to become a vegetarian?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76600"/>
            <a:ext cx="8229600" cy="1143000"/>
          </a:xfrm>
        </p:spPr>
        <p:txBody>
          <a:bodyPr>
            <a:normAutofit fontScale="90000"/>
          </a:bodyPr>
          <a:lstStyle/>
          <a:p>
            <a:r>
              <a:rPr lang="en-US" dirty="0" smtClean="0"/>
              <a:t>There are many examples of </a:t>
            </a:r>
            <a:r>
              <a:rPr lang="en-US" dirty="0" smtClean="0">
                <a:solidFill>
                  <a:srgbClr val="FF0000"/>
                </a:solidFill>
              </a:rPr>
              <a:t>INDIRECT CHARACTERIZATION</a:t>
            </a:r>
            <a:r>
              <a:rPr lang="en-US" dirty="0" smtClean="0"/>
              <a:t> in “The Treasure of Lemon Brown”.  In order to find them, we need to look into what it</a:t>
            </a:r>
            <a:r>
              <a:rPr lang="en-US" dirty="0" smtClean="0">
                <a:solidFill>
                  <a:srgbClr val="FF0000"/>
                </a:solidFill>
              </a:rPr>
              <a:t> </a:t>
            </a:r>
            <a:r>
              <a:rPr lang="en-US" dirty="0" smtClean="0"/>
              <a:t>is. </a:t>
            </a:r>
            <a:br>
              <a:rPr lang="en-US" dirty="0" smtClean="0"/>
            </a:br>
            <a:r>
              <a:rPr lang="en-US" dirty="0" smtClean="0"/>
              <a:t/>
            </a:r>
            <a:br>
              <a:rPr lang="en-US" dirty="0" smtClean="0"/>
            </a:br>
            <a:r>
              <a:rPr lang="en-US" sz="3600" dirty="0" smtClean="0"/>
              <a:t>Denotation of </a:t>
            </a:r>
            <a:r>
              <a:rPr lang="en-US" sz="3600" dirty="0" smtClean="0">
                <a:solidFill>
                  <a:srgbClr val="FF0000"/>
                </a:solidFill>
              </a:rPr>
              <a:t>INDIRECT </a:t>
            </a:r>
            <a:r>
              <a:rPr lang="en-US" sz="3600" dirty="0" smtClean="0">
                <a:solidFill>
                  <a:srgbClr val="FF0000"/>
                </a:solidFill>
              </a:rPr>
              <a:t>CHARACTERIZAION</a:t>
            </a:r>
            <a:r>
              <a:rPr lang="en-US" sz="3600" dirty="0" smtClean="0"/>
              <a:t>:</a:t>
            </a:r>
            <a:br>
              <a:rPr lang="en-US" sz="3600" dirty="0" smtClean="0"/>
            </a:br>
            <a:r>
              <a:rPr lang="en-US" sz="3200" dirty="0" smtClean="0"/>
              <a:t> the process by which the personality of a fictitious character is revealed through the character's speech, actions, appearance, etc.</a:t>
            </a:r>
            <a:r>
              <a:rPr lang="en-US" sz="3600" dirty="0" smtClean="0"/>
              <a:t> </a:t>
            </a:r>
            <a:br>
              <a:rPr lang="en-US" sz="3600" dirty="0" smtClean="0"/>
            </a:br>
            <a:r>
              <a:rPr lang="en-US" sz="3600" dirty="0" smtClean="0"/>
              <a:t/>
            </a:r>
            <a:br>
              <a:rPr lang="en-US" sz="3600" dirty="0" smtClean="0"/>
            </a:br>
            <a:r>
              <a:rPr lang="en-US" sz="3600" dirty="0" smtClean="0"/>
              <a:t>Watch the video and take notes. </a:t>
            </a:r>
            <a:br>
              <a:rPr lang="en-US" sz="3600" dirty="0" smtClean="0"/>
            </a:br>
            <a:r>
              <a:rPr lang="en-US" sz="3600" dirty="0" smtClean="0"/>
              <a:t> </a:t>
            </a:r>
            <a:r>
              <a:rPr lang="en-US" sz="3600" dirty="0" smtClean="0">
                <a:hlinkClick r:id="rId2"/>
              </a:rPr>
              <a:t>Indirect Characterization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fontScale="90000"/>
          </a:bodyPr>
          <a:lstStyle/>
          <a:p>
            <a:r>
              <a:rPr lang="en-US" dirty="0" smtClean="0"/>
              <a:t>Crash is a bully.  How does Jerry </a:t>
            </a:r>
            <a:r>
              <a:rPr lang="en-US" dirty="0" err="1" smtClean="0"/>
              <a:t>Spinelli</a:t>
            </a:r>
            <a:r>
              <a:rPr lang="en-US" dirty="0" smtClean="0"/>
              <a:t> use indirect characterization to show this?  </a:t>
            </a:r>
            <a:br>
              <a:rPr lang="en-US" dirty="0" smtClean="0"/>
            </a:br>
            <a:r>
              <a:rPr lang="en-US" sz="6000" b="1" dirty="0" smtClean="0">
                <a:solidFill>
                  <a:srgbClr val="C00000"/>
                </a:solidFill>
              </a:rPr>
              <a:t>S</a:t>
            </a:r>
            <a:r>
              <a:rPr lang="en-US" dirty="0" smtClean="0"/>
              <a:t>PEECH</a:t>
            </a:r>
            <a:br>
              <a:rPr lang="en-US" dirty="0" smtClean="0"/>
            </a:br>
            <a:r>
              <a:rPr lang="en-US" sz="6000" b="1" dirty="0" smtClean="0">
                <a:solidFill>
                  <a:srgbClr val="C00000"/>
                </a:solidFill>
              </a:rPr>
              <a:t>T</a:t>
            </a:r>
            <a:r>
              <a:rPr lang="en-US" dirty="0" smtClean="0"/>
              <a:t>HINKS</a:t>
            </a:r>
            <a:br>
              <a:rPr lang="en-US" dirty="0" smtClean="0"/>
            </a:br>
            <a:r>
              <a:rPr lang="en-US" sz="6000" b="1" dirty="0" smtClean="0">
                <a:solidFill>
                  <a:srgbClr val="C00000"/>
                </a:solidFill>
              </a:rPr>
              <a:t>E</a:t>
            </a:r>
            <a:r>
              <a:rPr lang="en-US" dirty="0" smtClean="0"/>
              <a:t>FFECT ON OTHERS</a:t>
            </a:r>
            <a:br>
              <a:rPr lang="en-US" dirty="0" smtClean="0"/>
            </a:br>
            <a:r>
              <a:rPr lang="en-US" sz="6000" b="1" dirty="0" smtClean="0">
                <a:solidFill>
                  <a:srgbClr val="C00000"/>
                </a:solidFill>
              </a:rPr>
              <a:t>A</a:t>
            </a:r>
            <a:r>
              <a:rPr lang="en-US" dirty="0" smtClean="0"/>
              <a:t>CTIONS</a:t>
            </a:r>
            <a:br>
              <a:rPr lang="en-US" dirty="0" smtClean="0"/>
            </a:br>
            <a:r>
              <a:rPr lang="en-US" sz="6000" b="1" dirty="0" smtClean="0">
                <a:solidFill>
                  <a:srgbClr val="C00000"/>
                </a:solidFill>
              </a:rPr>
              <a:t>L</a:t>
            </a:r>
            <a:r>
              <a:rPr lang="en-US" dirty="0" smtClean="0"/>
              <a:t>OOKS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Blues?</a:t>
            </a:r>
            <a:endParaRPr lang="en-US" dirty="0"/>
          </a:p>
        </p:txBody>
      </p:sp>
      <p:sp>
        <p:nvSpPr>
          <p:cNvPr id="3" name="Content Placeholder 2"/>
          <p:cNvSpPr>
            <a:spLocks noGrp="1"/>
          </p:cNvSpPr>
          <p:nvPr>
            <p:ph idx="1"/>
          </p:nvPr>
        </p:nvSpPr>
        <p:spPr/>
        <p:txBody>
          <a:bodyPr>
            <a:normAutofit/>
          </a:bodyPr>
          <a:lstStyle/>
          <a:p>
            <a:r>
              <a:rPr lang="en-US" sz="3600" dirty="0" smtClean="0"/>
              <a:t>The Blues is a musical genre that originated in African-American communities of primarily the "Deep South" of the United States at the end of the 19th century from spirituals, work songs, field hollers, and shouts and chants.</a:t>
            </a:r>
            <a:endParaRPr lang="en-US" sz="3600" dirty="0"/>
          </a:p>
        </p:txBody>
      </p:sp>
    </p:spTree>
    <p:extLst>
      <p:ext uri="{BB962C8B-B14F-4D97-AF65-F5344CB8AC3E}">
        <p14:creationId xmlns:p14="http://schemas.microsoft.com/office/powerpoint/2010/main" xmlns="" val="3475836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the Blue’s origin</a:t>
            </a:r>
            <a:endParaRPr lang="en-US" dirty="0"/>
          </a:p>
        </p:txBody>
      </p:sp>
      <p:sp>
        <p:nvSpPr>
          <p:cNvPr id="3" name="Content Placeholder 2"/>
          <p:cNvSpPr>
            <a:spLocks noGrp="1"/>
          </p:cNvSpPr>
          <p:nvPr>
            <p:ph idx="1"/>
          </p:nvPr>
        </p:nvSpPr>
        <p:spPr/>
        <p:txBody>
          <a:bodyPr/>
          <a:lstStyle/>
          <a:p>
            <a:r>
              <a:rPr lang="en-US" dirty="0" smtClean="0"/>
              <a:t>The term "the blues" refers to the "blue devils", meaning melancholy and sadness.</a:t>
            </a: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9800" y="2971799"/>
            <a:ext cx="4286250" cy="3343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22341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origin of the Blues</a:t>
            </a:r>
            <a:endParaRPr lang="en-US" dirty="0"/>
          </a:p>
        </p:txBody>
      </p:sp>
      <p:sp>
        <p:nvSpPr>
          <p:cNvPr id="3" name="Content Placeholder 2"/>
          <p:cNvSpPr>
            <a:spLocks noGrp="1"/>
          </p:cNvSpPr>
          <p:nvPr>
            <p:ph idx="1"/>
          </p:nvPr>
        </p:nvSpPr>
        <p:spPr/>
        <p:txBody>
          <a:bodyPr>
            <a:normAutofit/>
          </a:bodyPr>
          <a:lstStyle/>
          <a:p>
            <a:r>
              <a:rPr lang="en-US" sz="3600" dirty="0" smtClean="0"/>
              <a:t>The first true blues was performed by singers who would engage in call-and-response with a guitar – the performer would sing a line, and the guitar, often played with a bottleneck or knife sliding up and down the strings, giving the instrument an eerie, voice-like moan, would answer. </a:t>
            </a:r>
            <a:endParaRPr lang="en-US" sz="3600" dirty="0"/>
          </a:p>
        </p:txBody>
      </p:sp>
    </p:spTree>
    <p:extLst>
      <p:ext uri="{BB962C8B-B14F-4D97-AF65-F5344CB8AC3E}">
        <p14:creationId xmlns:p14="http://schemas.microsoft.com/office/powerpoint/2010/main" xmlns="" val="3565509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2400" b="1" dirty="0" smtClean="0"/>
              <a:t>Original Deep South Blues: </a:t>
            </a:r>
            <a:br>
              <a:rPr lang="en-US" sz="2400" b="1" dirty="0" smtClean="0"/>
            </a:br>
            <a:r>
              <a:rPr lang="en-US" sz="2400" b="1" dirty="0" smtClean="0"/>
              <a:t>“Mississippi Fred”</a:t>
            </a:r>
            <a:endParaRPr lang="en-US" sz="2400" b="1" dirty="0"/>
          </a:p>
        </p:txBody>
      </p:sp>
      <p:sp>
        <p:nvSpPr>
          <p:cNvPr id="3" name="Content Placeholder 2"/>
          <p:cNvSpPr>
            <a:spLocks noGrp="1"/>
          </p:cNvSpPr>
          <p:nvPr>
            <p:ph idx="1"/>
          </p:nvPr>
        </p:nvSpPr>
        <p:spPr>
          <a:xfrm>
            <a:off x="0" y="1066800"/>
            <a:ext cx="9144000" cy="5791200"/>
          </a:xfrm>
        </p:spPr>
        <p:txBody>
          <a:bodyPr>
            <a:normAutofit fontScale="32500" lnSpcReduction="20000"/>
          </a:bodyPr>
          <a:lstStyle/>
          <a:p>
            <a:pPr marL="0" indent="0">
              <a:buNone/>
            </a:pPr>
            <a:r>
              <a:rPr lang="en-US" sz="7000" b="1" dirty="0" smtClean="0">
                <a:hlinkClick r:id="rId3"/>
              </a:rPr>
              <a:t>Mississippi Fred, Deep South Blues</a:t>
            </a:r>
            <a:r>
              <a:rPr lang="en-US" sz="7000" b="1" dirty="0" smtClean="0"/>
              <a:t>  </a:t>
            </a:r>
            <a:r>
              <a:rPr lang="en-US" sz="7000" dirty="0" smtClean="0"/>
              <a:t>(right click then “open hyperlink)  </a:t>
            </a:r>
          </a:p>
          <a:p>
            <a:pPr marL="0" indent="0">
              <a:buNone/>
            </a:pPr>
            <a:endParaRPr lang="en-US" dirty="0"/>
          </a:p>
          <a:p>
            <a:pPr marL="0" indent="0">
              <a:buNone/>
            </a:pPr>
            <a:r>
              <a:rPr lang="en-US" sz="7400" b="1" dirty="0" smtClean="0"/>
              <a:t>Fred McDowell was born in  Mississippi . His parents, who were farmers, died when McDowell was a youth. He started playing guitar at the age of 14. </a:t>
            </a:r>
          </a:p>
          <a:p>
            <a:pPr marL="0" indent="0">
              <a:buNone/>
            </a:pPr>
            <a:endParaRPr lang="en-US" sz="7400" b="1" dirty="0"/>
          </a:p>
          <a:p>
            <a:pPr marL="0" indent="0">
              <a:buNone/>
            </a:pPr>
            <a:r>
              <a:rPr lang="en-US" sz="7400" b="1" dirty="0" smtClean="0"/>
              <a:t>Wanting a change from plowing fields, he moved to Memphis in 1926 where he worked to process cotton into oil and other products. He also  played music for tips. Later in 1928 he moved to Mississippi to pick cotton where he worked steadily as a farmer, continuing to perform music at dances and picnics in the early 1940’s.</a:t>
            </a:r>
          </a:p>
          <a:p>
            <a:pPr marL="0" indent="0">
              <a:buNone/>
            </a:pPr>
            <a:endParaRPr lang="en-US" sz="7400" b="1" dirty="0"/>
          </a:p>
          <a:p>
            <a:pPr marL="0" indent="0">
              <a:buNone/>
            </a:pPr>
            <a:r>
              <a:rPr lang="en-US" sz="7400" b="1" u="sng" dirty="0" smtClean="0"/>
              <a:t>Music technique</a:t>
            </a:r>
            <a:r>
              <a:rPr lang="en-US" sz="7400" b="1" dirty="0" smtClean="0"/>
              <a:t>:</a:t>
            </a:r>
          </a:p>
          <a:p>
            <a:pPr marL="0" indent="0">
              <a:buNone/>
            </a:pPr>
            <a:r>
              <a:rPr lang="en-US" sz="7400" b="1" dirty="0" smtClean="0"/>
              <a:t>At first, he played slide guitar using a pocket knife and then a slide made from a beef rib bone, later switching to a glass slide for its clearer sound. He played with the slide on his ring finger.</a:t>
            </a:r>
          </a:p>
          <a:p>
            <a:pPr marL="0" indent="0">
              <a:buNone/>
            </a:pPr>
            <a:endParaRPr lang="en-US" sz="7000" dirty="0" smtClean="0"/>
          </a:p>
          <a:p>
            <a:pPr marL="0" indent="0">
              <a:buNone/>
            </a:pPr>
            <a:endParaRPr lang="en-US" sz="7000" dirty="0"/>
          </a:p>
        </p:txBody>
      </p:sp>
    </p:spTree>
    <p:extLst>
      <p:ext uri="{BB962C8B-B14F-4D97-AF65-F5344CB8AC3E}">
        <p14:creationId xmlns:p14="http://schemas.microsoft.com/office/powerpoint/2010/main" xmlns="" val="195937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“the Blues”</a:t>
            </a:r>
            <a:endParaRPr lang="en-US" dirty="0"/>
          </a:p>
        </p:txBody>
      </p:sp>
      <p:sp>
        <p:nvSpPr>
          <p:cNvPr id="3" name="Content Placeholder 2"/>
          <p:cNvSpPr>
            <a:spLocks noGrp="1"/>
          </p:cNvSpPr>
          <p:nvPr>
            <p:ph idx="1"/>
          </p:nvPr>
        </p:nvSpPr>
        <p:spPr/>
        <p:txBody>
          <a:bodyPr/>
          <a:lstStyle/>
          <a:p>
            <a:pPr marL="0" indent="0">
              <a:buNone/>
            </a:pPr>
            <a:r>
              <a:rPr lang="en-US" dirty="0" smtClean="0"/>
              <a:t>Sometimes the Blues can mean “depressing.”</a:t>
            </a:r>
          </a:p>
          <a:p>
            <a:pPr marL="0" indent="0">
              <a:buNone/>
            </a:pPr>
            <a:endParaRPr lang="en-US" dirty="0"/>
          </a:p>
          <a:p>
            <a:pPr marL="0" indent="0">
              <a:buNone/>
            </a:pPr>
            <a:r>
              <a:rPr lang="en-US" dirty="0" smtClean="0"/>
              <a:t>BUT . . . Some say that the development of the blues is associated with the newly acquired freedom of the enslaved people.</a:t>
            </a:r>
          </a:p>
          <a:p>
            <a:pPr marL="0" indent="0">
              <a:buNone/>
            </a:pPr>
            <a:endParaRPr lang="en-US" dirty="0"/>
          </a:p>
          <a:p>
            <a:pPr marL="0" indent="0">
              <a:buNone/>
            </a:pPr>
            <a:r>
              <a:rPr lang="en-US" dirty="0" smtClean="0"/>
              <a:t>The Blues can celebrate good times!</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835508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Treasure of Lemon Brown”</a:t>
            </a:r>
            <a:endParaRPr lang="en-US" dirty="0"/>
          </a:p>
        </p:txBody>
      </p:sp>
      <p:sp>
        <p:nvSpPr>
          <p:cNvPr id="3" name="Content Placeholder 2"/>
          <p:cNvSpPr>
            <a:spLocks noGrp="1"/>
          </p:cNvSpPr>
          <p:nvPr>
            <p:ph idx="1"/>
          </p:nvPr>
        </p:nvSpPr>
        <p:spPr/>
        <p:txBody>
          <a:bodyPr/>
          <a:lstStyle/>
          <a:p>
            <a:r>
              <a:rPr lang="en-US" dirty="0" smtClean="0">
                <a:hlinkClick r:id="rId2"/>
              </a:rPr>
              <a:t>Who is Lemon Brown?</a:t>
            </a:r>
            <a:r>
              <a:rPr lang="en-US" dirty="0" smtClean="0"/>
              <a:t>  (right click then “open hyperlink”)</a:t>
            </a:r>
          </a:p>
          <a:p>
            <a:pPr>
              <a:buNone/>
            </a:pPr>
            <a:endParaRPr lang="en-US" dirty="0" smtClean="0"/>
          </a:p>
          <a:p>
            <a:pPr algn="ctr">
              <a:buNone/>
            </a:pPr>
            <a:r>
              <a:rPr lang="en-US" dirty="0" smtClean="0"/>
              <a:t>"</a:t>
            </a:r>
            <a:r>
              <a:rPr lang="en-US" dirty="0" smtClean="0"/>
              <a:t>Every man got a treasure. You don't know that, you must be a fool!"</a:t>
            </a:r>
          </a:p>
          <a:p>
            <a:pPr algn="ctr">
              <a:buNone/>
            </a:pPr>
            <a:r>
              <a:rPr lang="en-US" dirty="0" smtClean="0"/>
              <a:t>- Lemon Brown</a:t>
            </a:r>
          </a:p>
          <a:p>
            <a:pPr>
              <a:buNone/>
            </a:pPr>
            <a:endParaRPr lang="en-US" dirty="0" smtClean="0"/>
          </a:p>
          <a:p>
            <a:pPr>
              <a:buNone/>
            </a:pPr>
            <a:endParaRPr lang="en-US" dirty="0" smtClean="0"/>
          </a:p>
          <a:p>
            <a:pPr>
              <a:buNone/>
            </a:pPr>
            <a:endParaRPr lang="en-US" dirty="0"/>
          </a:p>
        </p:txBody>
      </p:sp>
    </p:spTree>
    <p:extLst>
      <p:ext uri="{BB962C8B-B14F-4D97-AF65-F5344CB8AC3E}">
        <p14:creationId xmlns:p14="http://schemas.microsoft.com/office/powerpoint/2010/main" xmlns="" val="1022702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756407">
            <a:off x="396568" y="1211111"/>
            <a:ext cx="8229600" cy="1143000"/>
          </a:xfrm>
        </p:spPr>
        <p:txBody>
          <a:bodyPr>
            <a:normAutofit fontScale="90000"/>
          </a:bodyPr>
          <a:lstStyle/>
          <a:p>
            <a:r>
              <a:rPr lang="en-US" dirty="0" smtClean="0"/>
              <a:t>Special Note:  </a:t>
            </a:r>
            <a:br>
              <a:rPr lang="en-US" dirty="0" smtClean="0"/>
            </a:br>
            <a:r>
              <a:rPr lang="en-US" dirty="0" smtClean="0"/>
              <a:t>The story of Lemon Brown is fiction.</a:t>
            </a:r>
            <a:br>
              <a:rPr lang="en-US" dirty="0" smtClean="0"/>
            </a:br>
            <a:r>
              <a:rPr lang="en-US" dirty="0" smtClean="0"/>
              <a:t/>
            </a:r>
            <a:br>
              <a:rPr lang="en-US" dirty="0" smtClean="0"/>
            </a:br>
            <a:endParaRPr lang="en-US" dirty="0"/>
          </a:p>
        </p:txBody>
      </p:sp>
      <p:pic>
        <p:nvPicPr>
          <p:cNvPr id="3" name="Picture 2" descr="Lemon Brown.jpg"/>
          <p:cNvPicPr>
            <a:picLocks noChangeAspect="1"/>
          </p:cNvPicPr>
          <p:nvPr/>
        </p:nvPicPr>
        <p:blipFill>
          <a:blip r:embed="rId2" cstate="print"/>
          <a:stretch>
            <a:fillRect/>
          </a:stretch>
        </p:blipFill>
        <p:spPr>
          <a:xfrm rot="566232">
            <a:off x="3756964" y="2597551"/>
            <a:ext cx="2209800" cy="325331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normAutofit fontScale="90000"/>
          </a:bodyPr>
          <a:lstStyle/>
          <a:p>
            <a:r>
              <a:rPr lang="en-US" sz="6000" b="1" dirty="0" smtClean="0">
                <a:solidFill>
                  <a:srgbClr val="002060"/>
                </a:solidFill>
              </a:rPr>
              <a:t>What is Character Motivation?</a:t>
            </a:r>
            <a:br>
              <a:rPr lang="en-US" sz="6000" b="1" dirty="0" smtClean="0">
                <a:solidFill>
                  <a:srgbClr val="002060"/>
                </a:solidFill>
              </a:rPr>
            </a:br>
            <a:r>
              <a:rPr lang="en-US" dirty="0" smtClean="0"/>
              <a:t>  </a:t>
            </a:r>
            <a:br>
              <a:rPr lang="en-US" dirty="0" smtClean="0"/>
            </a:br>
            <a:r>
              <a:rPr lang="en-US" sz="5300" b="1" dirty="0" smtClean="0"/>
              <a:t>Denotation of MOTIVATION:  </a:t>
            </a:r>
            <a:br>
              <a:rPr lang="en-US" sz="5300" b="1" dirty="0" smtClean="0"/>
            </a:br>
            <a:r>
              <a:rPr lang="en-US" sz="5300" b="1" dirty="0" smtClean="0"/>
              <a:t>the </a:t>
            </a:r>
            <a:r>
              <a:rPr lang="en-US" sz="5300" b="1" dirty="0" smtClean="0"/>
              <a:t>reason or reasons one has for acting or behaving in a particular way</a:t>
            </a:r>
            <a:r>
              <a:rPr lang="en-US" sz="5300" b="1" dirty="0" smtClean="0"/>
              <a:t>.</a:t>
            </a:r>
            <a:br>
              <a:rPr lang="en-US" sz="5300" b="1" dirty="0" smtClean="0"/>
            </a:br>
            <a:r>
              <a:rPr lang="en-US" sz="5300" b="1" dirty="0" smtClean="0"/>
              <a:t/>
            </a:r>
            <a:br>
              <a:rPr lang="en-US" sz="5300" b="1" dirty="0" smtClean="0"/>
            </a:br>
            <a:r>
              <a:rPr lang="en-US" sz="3600" b="1" dirty="0" smtClean="0"/>
              <a:t>Click the link to listen to Rod Sterling (Twilight Zone) discuss what character motivation means to him.  </a:t>
            </a:r>
            <a:br>
              <a:rPr lang="en-US" sz="3600" b="1" dirty="0" smtClean="0"/>
            </a:br>
            <a:r>
              <a:rPr lang="en-US" sz="3600" b="1" dirty="0" smtClean="0">
                <a:hlinkClick r:id="rId2"/>
              </a:rPr>
              <a:t>Rod Sterling Video </a:t>
            </a:r>
            <a:endParaRPr lang="en-US"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446</Words>
  <Application>Microsoft Office PowerPoint</Application>
  <PresentationFormat>On-screen Show (4:3)</PresentationFormat>
  <Paragraphs>40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Blues and  “The Treasure of Lemon Brown”</vt:lpstr>
      <vt:lpstr>What are the Blues?</vt:lpstr>
      <vt:lpstr>More on the Blue’s origin</vt:lpstr>
      <vt:lpstr>The origin of the Blues</vt:lpstr>
      <vt:lpstr>Original Deep South Blues:  “Mississippi Fred”</vt:lpstr>
      <vt:lpstr>Meaning of “the Blues”</vt:lpstr>
      <vt:lpstr>“The Treasure of Lemon Brown”</vt:lpstr>
      <vt:lpstr>Special Note:   The story of Lemon Brown is fiction.  </vt:lpstr>
      <vt:lpstr>What is Character Motivation?    Denotation of MOTIVATION:   the reason or reasons one has for acting or behaving in a particular way.  Click the link to listen to Rod Sterling (Twilight Zone) discuss what character motivation means to him.   Rod Sterling Video </vt:lpstr>
      <vt:lpstr>1.  What motivated Jane to get to know Penn? 2.  What motivated Crash to lie about having a great-great-grandfather? 3.  Who motivated Abby to become a vegetarian?   </vt:lpstr>
      <vt:lpstr>There are many examples of INDIRECT CHARACTERIZATION in “The Treasure of Lemon Brown”.  In order to find them, we need to look into what it is.   Denotation of INDIRECT CHARACTERIZAION:  the process by which the personality of a fictitious character is revealed through the character's speech, actions, appearance, etc.   Watch the video and take notes.   Indirect Characterization </vt:lpstr>
      <vt:lpstr>Crash is a bully.  How does Jerry Spinelli use indirect characterization to show this?   SPEECH THINKS EFFECT ON OTHERS ACTIONS LOOKS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 Harlem,  and the Treasure of Lemon Brown</dc:title>
  <dc:creator>Jack</dc:creator>
  <cp:lastModifiedBy>EVAN-SICKLE2</cp:lastModifiedBy>
  <cp:revision>20</cp:revision>
  <dcterms:created xsi:type="dcterms:W3CDTF">2012-01-13T01:11:48Z</dcterms:created>
  <dcterms:modified xsi:type="dcterms:W3CDTF">2014-09-17T17:21:59Z</dcterms:modified>
</cp:coreProperties>
</file>