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snapToGrid="0">
      <p:cViewPr varScale="1">
        <p:scale>
          <a:sx n="42" d="100"/>
          <a:sy n="42" d="100"/>
        </p:scale>
        <p:origin x="60" y="11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5/10/2016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5/10/2016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5/10/2016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5/10/2016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5/10/2016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5/10/2016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5/10/2016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5/10/2016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5/10/2016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5/10/2016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5/10/2016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5/10/2016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5/10/2016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5/10/2016</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5/10/2016</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Monsters Are Due On Maple Street”</a:t>
            </a:r>
            <a:endParaRPr lang="en-US" dirty="0"/>
          </a:p>
        </p:txBody>
      </p:sp>
      <p:sp>
        <p:nvSpPr>
          <p:cNvPr id="3" name="Subtitle 2"/>
          <p:cNvSpPr>
            <a:spLocks noGrp="1"/>
          </p:cNvSpPr>
          <p:nvPr>
            <p:ph type="subTitle" idx="1"/>
          </p:nvPr>
        </p:nvSpPr>
        <p:spPr/>
        <p:txBody>
          <a:bodyPr/>
          <a:lstStyle/>
          <a:p>
            <a:r>
              <a:rPr lang="en-US" dirty="0" smtClean="0"/>
              <a:t>Act I Questions, </a:t>
            </a:r>
            <a:r>
              <a:rPr lang="en-US" dirty="0" err="1" smtClean="0"/>
              <a:t>Zaption</a:t>
            </a:r>
            <a:r>
              <a:rPr lang="en-US" dirty="0" smtClean="0"/>
              <a:t>, and Identifying Irony WS</a:t>
            </a:r>
            <a:endParaRPr lang="en-US" dirty="0"/>
          </a:p>
        </p:txBody>
      </p:sp>
    </p:spTree>
    <p:extLst>
      <p:ext uri="{BB962C8B-B14F-4D97-AF65-F5344CB8AC3E}">
        <p14:creationId xmlns:p14="http://schemas.microsoft.com/office/powerpoint/2010/main" val="9305898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Act I Question 1 – Number the main events. (answers will vary)</a:t>
            </a:r>
            <a:endParaRPr lang="en-US" dirty="0"/>
          </a:p>
        </p:txBody>
      </p:sp>
      <p:sp>
        <p:nvSpPr>
          <p:cNvPr id="3" name="Content Placeholder 2"/>
          <p:cNvSpPr>
            <a:spLocks noGrp="1"/>
          </p:cNvSpPr>
          <p:nvPr>
            <p:ph idx="1"/>
          </p:nvPr>
        </p:nvSpPr>
        <p:spPr>
          <a:xfrm>
            <a:off x="818712" y="2450887"/>
            <a:ext cx="10554574" cy="4407113"/>
          </a:xfrm>
        </p:spPr>
        <p:txBody>
          <a:bodyPr>
            <a:noAutofit/>
          </a:bodyPr>
          <a:lstStyle/>
          <a:p>
            <a:pPr>
              <a:buFont typeface="+mj-lt"/>
              <a:buAutoNum type="arabicPeriod"/>
            </a:pPr>
            <a:r>
              <a:rPr lang="en-US" sz="2400" dirty="0" smtClean="0"/>
              <a:t>On </a:t>
            </a:r>
            <a:r>
              <a:rPr lang="en-US" sz="2400" dirty="0"/>
              <a:t>quiet, suburban Maple Street, somewhere in America, the inhabitants notice a meteor-like object fly overhead. After it passes, all electronics and electricity go dead.</a:t>
            </a:r>
          </a:p>
          <a:p>
            <a:pPr>
              <a:buFont typeface="+mj-lt"/>
              <a:buAutoNum type="arabicPeriod"/>
            </a:pPr>
            <a:r>
              <a:rPr lang="en-US" sz="2400" dirty="0" smtClean="0"/>
              <a:t>A </a:t>
            </a:r>
            <a:r>
              <a:rPr lang="en-US" sz="2400" dirty="0"/>
              <a:t>young boy named Tommy tells a story he read about aliens arriving from outer space. Believing his story, the people start to suspect each other of being secret aliens.</a:t>
            </a:r>
          </a:p>
          <a:p>
            <a:pPr>
              <a:buFont typeface="+mj-lt"/>
              <a:buAutoNum type="arabicPeriod"/>
            </a:pPr>
            <a:r>
              <a:rPr lang="en-US" sz="2400" dirty="0" smtClean="0"/>
              <a:t>One </a:t>
            </a:r>
            <a:r>
              <a:rPr lang="en-US" sz="2400" dirty="0"/>
              <a:t>resident, Pete Van Horn, leaves to check the next block over. </a:t>
            </a:r>
            <a:endParaRPr lang="en-US" sz="2400" dirty="0" smtClean="0"/>
          </a:p>
          <a:p>
            <a:pPr>
              <a:buFont typeface="+mj-lt"/>
              <a:buAutoNum type="arabicPeriod"/>
            </a:pPr>
            <a:r>
              <a:rPr lang="en-US" sz="2400" dirty="0" smtClean="0"/>
              <a:t>Meanwhile</a:t>
            </a:r>
            <a:r>
              <a:rPr lang="en-US" sz="2400" dirty="0"/>
              <a:t>, Mr. Goodman's car mysteriously starts. Everyone accuses him of being an alien. </a:t>
            </a:r>
            <a:endParaRPr lang="en-US" sz="2400" dirty="0" smtClean="0"/>
          </a:p>
          <a:p>
            <a:pPr>
              <a:buFont typeface="+mj-lt"/>
              <a:buAutoNum type="arabicPeriod"/>
            </a:pPr>
            <a:r>
              <a:rPr lang="en-US" sz="2400" dirty="0" smtClean="0"/>
              <a:t>Steve </a:t>
            </a:r>
            <a:r>
              <a:rPr lang="en-US" sz="2400" dirty="0"/>
              <a:t>tries to talk some sense into the mob, but fails. </a:t>
            </a:r>
            <a:br>
              <a:rPr lang="en-US" sz="2400" dirty="0"/>
            </a:br>
            <a:endParaRPr lang="en-US" sz="2400" dirty="0"/>
          </a:p>
        </p:txBody>
      </p:sp>
    </p:spTree>
    <p:extLst>
      <p:ext uri="{BB962C8B-B14F-4D97-AF65-F5344CB8AC3E}">
        <p14:creationId xmlns:p14="http://schemas.microsoft.com/office/powerpoint/2010/main" val="2784526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Literary Analysis Questions</a:t>
            </a:r>
            <a:endParaRPr lang="en-US" dirty="0"/>
          </a:p>
        </p:txBody>
      </p:sp>
      <p:sp>
        <p:nvSpPr>
          <p:cNvPr id="3" name="Content Placeholder 2"/>
          <p:cNvSpPr>
            <a:spLocks noGrp="1"/>
          </p:cNvSpPr>
          <p:nvPr>
            <p:ph idx="1"/>
          </p:nvPr>
        </p:nvSpPr>
        <p:spPr>
          <a:xfrm>
            <a:off x="231819" y="2222287"/>
            <a:ext cx="11732653" cy="4358817"/>
          </a:xfrm>
        </p:spPr>
        <p:txBody>
          <a:bodyPr>
            <a:noAutofit/>
          </a:bodyPr>
          <a:lstStyle/>
          <a:p>
            <a:pPr>
              <a:buAutoNum type="alphaLcPeriod" startAt="16"/>
            </a:pPr>
            <a:r>
              <a:rPr lang="en-US" sz="2800" dirty="0" smtClean="0"/>
              <a:t>757 – They come out of their homes to share what is happening and to compare their experiences.</a:t>
            </a:r>
          </a:p>
          <a:p>
            <a:pPr marL="0" indent="0">
              <a:buNone/>
            </a:pPr>
            <a:r>
              <a:rPr lang="en-US" sz="2800" dirty="0" smtClean="0"/>
              <a:t>p.  759 – Tommy is afraid that if Charlie and Steve leave, “they” will become angry.</a:t>
            </a:r>
          </a:p>
          <a:p>
            <a:pPr>
              <a:buAutoNum type="alphaLcPeriod" startAt="16"/>
            </a:pPr>
            <a:r>
              <a:rPr lang="en-US" sz="2800" dirty="0" smtClean="0"/>
              <a:t>760 – She is afraid that the crowd will grow too aggressive in their jeering and mocking; she is embarrassed by Tommy’s naïve ideas.</a:t>
            </a:r>
          </a:p>
          <a:p>
            <a:pPr marL="0" indent="0">
              <a:buNone/>
            </a:pPr>
            <a:r>
              <a:rPr lang="en-US" sz="2800" dirty="0" smtClean="0"/>
              <a:t>p. 765 – Fear.  Goodman shouts because he is afraid.</a:t>
            </a:r>
            <a:endParaRPr lang="en-US" sz="2800" dirty="0"/>
          </a:p>
        </p:txBody>
      </p:sp>
    </p:spTree>
    <p:extLst>
      <p:ext uri="{BB962C8B-B14F-4D97-AF65-F5344CB8AC3E}">
        <p14:creationId xmlns:p14="http://schemas.microsoft.com/office/powerpoint/2010/main" val="39073740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Explain the difference between a group and a mob.  </a:t>
            </a:r>
            <a:endParaRPr lang="en-US" dirty="0"/>
          </a:p>
        </p:txBody>
      </p:sp>
      <p:sp>
        <p:nvSpPr>
          <p:cNvPr id="3" name="Content Placeholder 2"/>
          <p:cNvSpPr>
            <a:spLocks noGrp="1"/>
          </p:cNvSpPr>
          <p:nvPr>
            <p:ph idx="1"/>
          </p:nvPr>
        </p:nvSpPr>
        <p:spPr/>
        <p:txBody>
          <a:bodyPr>
            <a:normAutofit/>
          </a:bodyPr>
          <a:lstStyle/>
          <a:p>
            <a:pPr marL="0" indent="0">
              <a:buNone/>
            </a:pPr>
            <a:r>
              <a:rPr lang="en-US" sz="2800" b="1" dirty="0"/>
              <a:t>Mob : </a:t>
            </a:r>
            <a:r>
              <a:rPr lang="en-US" sz="2800" dirty="0"/>
              <a:t>(noun) </a:t>
            </a:r>
            <a:br>
              <a:rPr lang="en-US" sz="2800" dirty="0"/>
            </a:br>
            <a:r>
              <a:rPr lang="en-US" sz="2800" dirty="0"/>
              <a:t>( </a:t>
            </a:r>
            <a:r>
              <a:rPr lang="en-US" sz="2800" b="1" dirty="0"/>
              <a:t>1</a:t>
            </a:r>
            <a:r>
              <a:rPr lang="en-US" sz="2800" dirty="0"/>
              <a:t> ) Large disorderly crowd especially one that has gathered to attack or cause </a:t>
            </a:r>
            <a:r>
              <a:rPr lang="en-US" sz="2800" dirty="0" smtClean="0"/>
              <a:t>mischief</a:t>
            </a:r>
          </a:p>
          <a:p>
            <a:pPr marL="0" indent="0">
              <a:buNone/>
            </a:pPr>
            <a:endParaRPr lang="en-US" sz="2800" dirty="0"/>
          </a:p>
          <a:p>
            <a:pPr marL="0" indent="0">
              <a:buNone/>
            </a:pPr>
            <a:r>
              <a:rPr lang="en-US" sz="2800" b="1" dirty="0"/>
              <a:t>Crowd : </a:t>
            </a:r>
            <a:r>
              <a:rPr lang="en-US" sz="2800" dirty="0"/>
              <a:t>(noun) </a:t>
            </a:r>
            <a:br>
              <a:rPr lang="en-US" sz="2800" dirty="0"/>
            </a:br>
            <a:r>
              <a:rPr lang="en-US" sz="2800" dirty="0"/>
              <a:t>( </a:t>
            </a:r>
            <a:r>
              <a:rPr lang="en-US" sz="2800" b="1" dirty="0"/>
              <a:t>1</a:t>
            </a:r>
            <a:r>
              <a:rPr lang="en-US" sz="2800" dirty="0"/>
              <a:t> ) Large number of people gathered together in the open</a:t>
            </a:r>
          </a:p>
        </p:txBody>
      </p:sp>
    </p:spTree>
    <p:extLst>
      <p:ext uri="{BB962C8B-B14F-4D97-AF65-F5344CB8AC3E}">
        <p14:creationId xmlns:p14="http://schemas.microsoft.com/office/powerpoint/2010/main" val="244877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Critical Viewing p. 762</a:t>
            </a:r>
            <a:endParaRPr lang="en-US" dirty="0"/>
          </a:p>
        </p:txBody>
      </p:sp>
      <p:sp>
        <p:nvSpPr>
          <p:cNvPr id="3" name="Content Placeholder 2"/>
          <p:cNvSpPr>
            <a:spLocks noGrp="1"/>
          </p:cNvSpPr>
          <p:nvPr>
            <p:ph idx="1"/>
          </p:nvPr>
        </p:nvSpPr>
        <p:spPr/>
        <p:txBody>
          <a:bodyPr>
            <a:normAutofit/>
          </a:bodyPr>
          <a:lstStyle/>
          <a:p>
            <a:pPr marL="0" indent="0">
              <a:buNone/>
            </a:pPr>
            <a:r>
              <a:rPr lang="en-US" sz="3200" dirty="0"/>
              <a:t>T</a:t>
            </a:r>
            <a:r>
              <a:rPr lang="en-US" sz="3200" dirty="0" smtClean="0"/>
              <a:t>he bright colors of the houses contrast with the eerie threatening mood of the scene, they do match the mood at the beginning of the screenplay.  </a:t>
            </a:r>
            <a:endParaRPr lang="en-US" sz="3200" dirty="0"/>
          </a:p>
        </p:txBody>
      </p:sp>
    </p:spTree>
    <p:extLst>
      <p:ext uri="{BB962C8B-B14F-4D97-AF65-F5344CB8AC3E}">
        <p14:creationId xmlns:p14="http://schemas.microsoft.com/office/powerpoint/2010/main" val="300739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1288" y="1026738"/>
            <a:ext cx="10571998" cy="970450"/>
          </a:xfrm>
        </p:spPr>
        <p:txBody>
          <a:bodyPr/>
          <a:lstStyle/>
          <a:p>
            <a:r>
              <a:rPr lang="en-US" sz="2400" dirty="0"/>
              <a:t>On page 760, the stage directions explain that Steve is speaking “with an optimism he obviously doesn’t feel but is desperately trying to instill in himself as well as the others.”  Paraphrase this statement.  </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0" indent="0">
              <a:buNone/>
            </a:pPr>
            <a:r>
              <a:rPr lang="en-US" sz="4000" dirty="0" smtClean="0"/>
              <a:t>Steve is speaking in a way that shows he is looking on the bright side (even though he really doesn’t feel that way) in order to get other people to have a positive and rational outlook about the situation.  </a:t>
            </a:r>
            <a:endParaRPr lang="en-US" sz="4000" dirty="0"/>
          </a:p>
        </p:txBody>
      </p:sp>
    </p:spTree>
    <p:extLst>
      <p:ext uri="{BB962C8B-B14F-4D97-AF65-F5344CB8AC3E}">
        <p14:creationId xmlns:p14="http://schemas.microsoft.com/office/powerpoint/2010/main" val="367886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insomnia?</a:t>
            </a:r>
            <a:endParaRPr lang="en-US" dirty="0"/>
          </a:p>
        </p:txBody>
      </p:sp>
      <p:sp>
        <p:nvSpPr>
          <p:cNvPr id="3" name="Content Placeholder 2"/>
          <p:cNvSpPr>
            <a:spLocks noGrp="1"/>
          </p:cNvSpPr>
          <p:nvPr>
            <p:ph idx="1"/>
          </p:nvPr>
        </p:nvSpPr>
        <p:spPr>
          <a:xfrm>
            <a:off x="810000" y="2673047"/>
            <a:ext cx="10554574" cy="3636511"/>
          </a:xfrm>
        </p:spPr>
        <p:txBody>
          <a:bodyPr>
            <a:noAutofit/>
          </a:bodyPr>
          <a:lstStyle/>
          <a:p>
            <a:pPr marL="0" indent="0">
              <a:buNone/>
            </a:pPr>
            <a:r>
              <a:rPr lang="en-US" sz="2800" dirty="0" smtClean="0"/>
              <a:t>Insomnia</a:t>
            </a:r>
            <a:r>
              <a:rPr lang="en-US" sz="2800" dirty="0"/>
              <a:t> is a </a:t>
            </a:r>
            <a:r>
              <a:rPr lang="en-US" sz="2800" dirty="0" smtClean="0"/>
              <a:t>sleep disorder</a:t>
            </a:r>
            <a:r>
              <a:rPr lang="en-US" sz="2800" dirty="0"/>
              <a:t> that is characterized by difficulty falling and/or staying asleep. People </a:t>
            </a:r>
            <a:r>
              <a:rPr lang="en-US" sz="2800" dirty="0" smtClean="0"/>
              <a:t>with insomnia have </a:t>
            </a:r>
            <a:r>
              <a:rPr lang="en-US" sz="2800" dirty="0"/>
              <a:t>one or more of the following symptoms:</a:t>
            </a:r>
          </a:p>
          <a:p>
            <a:pPr lvl="1"/>
            <a:r>
              <a:rPr lang="en-US" sz="2600" dirty="0"/>
              <a:t>Difficulty falling asleep</a:t>
            </a:r>
          </a:p>
          <a:p>
            <a:pPr lvl="1"/>
            <a:r>
              <a:rPr lang="en-US" sz="2600" dirty="0"/>
              <a:t>Waking up often during the night and having trouble going back to </a:t>
            </a:r>
            <a:r>
              <a:rPr lang="en-US" sz="2600" dirty="0" smtClean="0"/>
              <a:t>sleep</a:t>
            </a:r>
            <a:endParaRPr lang="en-US" sz="2600" dirty="0"/>
          </a:p>
          <a:p>
            <a:pPr lvl="1"/>
            <a:r>
              <a:rPr lang="en-US" sz="2600" dirty="0"/>
              <a:t>Waking up too early in the morning</a:t>
            </a:r>
          </a:p>
          <a:p>
            <a:pPr lvl="1"/>
            <a:r>
              <a:rPr lang="en-US" sz="2600" dirty="0" smtClean="0"/>
              <a:t>Feeling </a:t>
            </a:r>
            <a:r>
              <a:rPr lang="en-US" sz="2600" dirty="0"/>
              <a:t>tired upon waking</a:t>
            </a:r>
          </a:p>
          <a:p>
            <a:endParaRPr lang="en-US" sz="2800" dirty="0"/>
          </a:p>
        </p:txBody>
      </p:sp>
    </p:spTree>
    <p:extLst>
      <p:ext uri="{BB962C8B-B14F-4D97-AF65-F5344CB8AC3E}">
        <p14:creationId xmlns:p14="http://schemas.microsoft.com/office/powerpoint/2010/main" val="21844574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Zaption</a:t>
            </a:r>
            <a:r>
              <a:rPr lang="en-US" dirty="0" smtClean="0"/>
              <a:t> answers</a:t>
            </a:r>
            <a:endParaRPr lang="en-US" dirty="0"/>
          </a:p>
        </p:txBody>
      </p:sp>
      <p:sp>
        <p:nvSpPr>
          <p:cNvPr id="3" name="Content Placeholder 2"/>
          <p:cNvSpPr>
            <a:spLocks noGrp="1"/>
          </p:cNvSpPr>
          <p:nvPr>
            <p:ph idx="1"/>
          </p:nvPr>
        </p:nvSpPr>
        <p:spPr/>
        <p:txBody>
          <a:bodyPr>
            <a:normAutofit/>
          </a:bodyPr>
          <a:lstStyle/>
          <a:p>
            <a:pPr>
              <a:buAutoNum type="arabicPeriod"/>
            </a:pPr>
            <a:r>
              <a:rPr lang="en-US" sz="2800" dirty="0" smtClean="0"/>
              <a:t>Big Bang Theory – Verbal</a:t>
            </a:r>
          </a:p>
          <a:p>
            <a:pPr>
              <a:buAutoNum type="arabicPeriod"/>
            </a:pPr>
            <a:r>
              <a:rPr lang="en-US" sz="2800" dirty="0" smtClean="0"/>
              <a:t>Scooby Doo – Dramatic</a:t>
            </a:r>
          </a:p>
          <a:p>
            <a:pPr>
              <a:buAutoNum type="arabicPeriod"/>
            </a:pPr>
            <a:r>
              <a:rPr lang="en-US" sz="2800" dirty="0" smtClean="0"/>
              <a:t>Monsters Inc. –  Situational	</a:t>
            </a:r>
          </a:p>
          <a:p>
            <a:pPr>
              <a:buAutoNum type="arabicPeriod"/>
            </a:pPr>
            <a:r>
              <a:rPr lang="en-US" sz="2800" dirty="0" smtClean="0"/>
              <a:t>Written Story - Dramatic</a:t>
            </a:r>
            <a:endParaRPr lang="en-US" sz="2800" dirty="0"/>
          </a:p>
        </p:txBody>
      </p:sp>
    </p:spTree>
    <p:extLst>
      <p:ext uri="{BB962C8B-B14F-4D97-AF65-F5344CB8AC3E}">
        <p14:creationId xmlns:p14="http://schemas.microsoft.com/office/powerpoint/2010/main" val="10091019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Identifying Irony </a:t>
            </a:r>
            <a:r>
              <a:rPr lang="en-US" dirty="0" smtClean="0"/>
              <a:t>WS 5</a:t>
            </a:r>
            <a:endParaRPr lang="en-US" dirty="0"/>
          </a:p>
        </p:txBody>
      </p:sp>
      <p:sp>
        <p:nvSpPr>
          <p:cNvPr id="3" name="Content Placeholder 2"/>
          <p:cNvSpPr>
            <a:spLocks noGrp="1"/>
          </p:cNvSpPr>
          <p:nvPr>
            <p:ph idx="1"/>
          </p:nvPr>
        </p:nvSpPr>
        <p:spPr/>
        <p:txBody>
          <a:bodyPr>
            <a:normAutofit lnSpcReduction="10000"/>
          </a:bodyPr>
          <a:lstStyle/>
          <a:p>
            <a:pPr>
              <a:buAutoNum type="arabicPeriod"/>
            </a:pPr>
            <a:r>
              <a:rPr lang="en-US" sz="3200" dirty="0" smtClean="0"/>
              <a:t>Situational</a:t>
            </a:r>
          </a:p>
          <a:p>
            <a:pPr>
              <a:buAutoNum type="arabicPeriod"/>
            </a:pPr>
            <a:r>
              <a:rPr lang="en-US" sz="3200" dirty="0" smtClean="0"/>
              <a:t>Dramatic </a:t>
            </a:r>
          </a:p>
          <a:p>
            <a:pPr>
              <a:buAutoNum type="arabicPeriod"/>
            </a:pPr>
            <a:r>
              <a:rPr lang="en-US" sz="3200" dirty="0" smtClean="0"/>
              <a:t>Situational</a:t>
            </a:r>
            <a:endParaRPr lang="en-US" sz="3200" dirty="0" smtClean="0"/>
          </a:p>
          <a:p>
            <a:pPr>
              <a:buAutoNum type="arabicPeriod"/>
            </a:pPr>
            <a:r>
              <a:rPr lang="en-US" sz="3200" dirty="0" smtClean="0"/>
              <a:t>Verbal</a:t>
            </a:r>
            <a:endParaRPr lang="en-US" sz="3200" dirty="0" smtClean="0"/>
          </a:p>
          <a:p>
            <a:pPr>
              <a:buAutoNum type="arabicPeriod"/>
            </a:pPr>
            <a:r>
              <a:rPr lang="en-US" sz="3200" dirty="0" smtClean="0"/>
              <a:t>Situational</a:t>
            </a:r>
          </a:p>
          <a:p>
            <a:pPr>
              <a:buAutoNum type="arabicPeriod"/>
            </a:pPr>
            <a:r>
              <a:rPr lang="en-US" sz="3200" dirty="0" smtClean="0"/>
              <a:t>Dramatic</a:t>
            </a:r>
            <a:endParaRPr lang="en-US" sz="3200" dirty="0"/>
          </a:p>
        </p:txBody>
      </p:sp>
    </p:spTree>
    <p:extLst>
      <p:ext uri="{BB962C8B-B14F-4D97-AF65-F5344CB8AC3E}">
        <p14:creationId xmlns:p14="http://schemas.microsoft.com/office/powerpoint/2010/main" val="36804046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9ECD33"/>
      </a:accent1>
      <a:accent2>
        <a:srgbClr val="E19933"/>
      </a:accent2>
      <a:accent3>
        <a:srgbClr val="DC5D3D"/>
      </a:accent3>
      <a:accent4>
        <a:srgbClr val="A967CB"/>
      </a:accent4>
      <a:accent5>
        <a:srgbClr val="5EA5DD"/>
      </a:accent5>
      <a:accent6>
        <a:srgbClr val="44BEA9"/>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98D1675B-7325-48AD-994B-0DEF3379A98D}"/>
    </a:ext>
  </a:extLst>
</a:theme>
</file>

<file path=docProps/app.xml><?xml version="1.0" encoding="utf-8"?>
<Properties xmlns="http://schemas.openxmlformats.org/officeDocument/2006/extended-properties" xmlns:vt="http://schemas.openxmlformats.org/officeDocument/2006/docPropsVTypes">
  <Template>TM03457503[[fn=Quotable]]</Template>
  <TotalTime>172</TotalTime>
  <Words>387</Words>
  <Application>Microsoft Office PowerPoint</Application>
  <PresentationFormat>Widescreen</PresentationFormat>
  <Paragraphs>39</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Century Gothic</vt:lpstr>
      <vt:lpstr>Wingdings 2</vt:lpstr>
      <vt:lpstr>Quotable</vt:lpstr>
      <vt:lpstr>“The Monsters Are Due On Maple Street”</vt:lpstr>
      <vt:lpstr>Act I Question 1 – Number the main events. (answers will vary)</vt:lpstr>
      <vt:lpstr>2.  Literary Analysis Questions</vt:lpstr>
      <vt:lpstr>3.  Explain the difference between a group and a mob.  </vt:lpstr>
      <vt:lpstr>4.  Critical Viewing p. 762</vt:lpstr>
      <vt:lpstr>On page 760, the stage directions explain that Steve is speaking “with an optimism he obviously doesn’t feel but is desperately trying to instill in himself as well as the others.”  Paraphrase this statement.   </vt:lpstr>
      <vt:lpstr>What is insomnia?</vt:lpstr>
      <vt:lpstr>Zaption answers</vt:lpstr>
      <vt:lpstr>Identifying Irony WS 5</vt:lpstr>
    </vt:vector>
  </TitlesOfParts>
  <Company>Wake County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Monsters Are Due On Maple Street”</dc:title>
  <dc:creator>evan-sickle2</dc:creator>
  <cp:lastModifiedBy>acampbell4</cp:lastModifiedBy>
  <cp:revision>7</cp:revision>
  <dcterms:created xsi:type="dcterms:W3CDTF">2016-05-10T14:27:27Z</dcterms:created>
  <dcterms:modified xsi:type="dcterms:W3CDTF">2016-05-10T17:49:58Z</dcterms:modified>
</cp:coreProperties>
</file>