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56" r:id="rId6"/>
    <p:sldId id="257" r:id="rId7"/>
    <p:sldId id="258" r:id="rId8"/>
    <p:sldId id="259" r:id="rId9"/>
    <p:sldId id="260" r:id="rId10"/>
    <p:sldId id="262" r:id="rId11"/>
    <p:sldId id="263" r:id="rId12"/>
    <p:sldId id="26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7" autoAdjust="0"/>
    <p:restoredTop sz="94660"/>
  </p:normalViewPr>
  <p:slideViewPr>
    <p:cSldViewPr>
      <p:cViewPr varScale="1">
        <p:scale>
          <a:sx n="10" d="100"/>
          <a:sy n="10" d="100"/>
        </p:scale>
        <p:origin x="-18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BE2FC6-4E9A-4E2A-8A67-6005E3787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4C3D-F28A-493C-A968-EF2097B31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56C-F881-41EE-8BE6-B48E4C7F8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26F92D-0794-4C8C-B9D7-06D805BBC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3FCF02-A825-4AB2-B3BD-C82818673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1ACA-95DE-4643-8919-1B4AB062D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5EE6-CEF8-4A17-AA46-E8524B278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0802A4-430E-43D2-B4E9-E7206A3FD9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D3D4-E582-4640-8486-CC3BF525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CBE999-F7DF-47DF-A932-1EE4B1CFF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A34E35-4790-48CB-B8E4-CB8AD3B0F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BF6ECF-DAE5-4712-885F-56EF18701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ve_Dynasties_and_Ten_Kingdoms_period" TargetMode="External"/><Relationship Id="rId4" Type="http://schemas.openxmlformats.org/officeDocument/2006/relationships/hyperlink" Target="http://en.wikipedia.org/wiki/Song_Dynasty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\\M0592sfs01\Home$\Staff\EVAN-SICKLE2\Desktop\Chinese-Foot-Binding-3.jpg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1Pnf1S8uhNg&amp;feature=fvwre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aura_Ingalls_Wilder_Medal" TargetMode="External"/><Relationship Id="rId4" Type="http://schemas.openxmlformats.org/officeDocument/2006/relationships/hyperlink" Target="https://www.youtube.com/watch?v=j-oSKMIJoOY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en.wikipedia.org/wiki/Children's_book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676400"/>
            <a:ext cx="6248400" cy="1470025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>
                    <a:lumMod val="10000"/>
                  </a:schemeClr>
                </a:solidFill>
              </a:rPr>
              <a:t>Ribbons</a:t>
            </a:r>
            <a:endParaRPr lang="en-US" sz="6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733800"/>
            <a:ext cx="6172200" cy="1371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>
                    <a:lumMod val="10000"/>
                  </a:schemeClr>
                </a:solidFill>
              </a:rPr>
              <a:t>By Laurence Yep</a:t>
            </a:r>
            <a:endParaRPr lang="en-US" sz="48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dirty="0" smtClean="0">
                <a:latin typeface="Arial Narrow" pitchFamily="34" charset="0"/>
              </a:rPr>
              <a:t>Pre-Reading Writing Prompts	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534400" cy="48737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b="1" u="sng" dirty="0" smtClean="0">
                <a:solidFill>
                  <a:srgbClr val="FF6600"/>
                </a:solidFill>
                <a:latin typeface="Arial Narrow" pitchFamily="34" charset="0"/>
              </a:rPr>
              <a:t>Agree or Disagree</a:t>
            </a:r>
          </a:p>
          <a:p>
            <a:pPr algn="ctr">
              <a:buNone/>
            </a:pPr>
            <a:r>
              <a:rPr lang="en-US" sz="3200" b="1" dirty="0" smtClean="0">
                <a:latin typeface="Arial Narrow" pitchFamily="34" charset="0"/>
              </a:rPr>
              <a:t>In 2-3 sentences, explain your stance using evidence from your personal experience.  </a:t>
            </a:r>
          </a:p>
          <a:p>
            <a:pPr lvl="0"/>
            <a:r>
              <a:rPr lang="en-US" sz="3200" b="1" dirty="0" smtClean="0">
                <a:latin typeface="Arial Narrow" pitchFamily="34" charset="0"/>
              </a:rPr>
              <a:t> “People cannot hurt each other if they try to be kind." </a:t>
            </a:r>
          </a:p>
          <a:p>
            <a:pPr>
              <a:buNone/>
            </a:pPr>
            <a:endParaRPr lang="en-US" sz="1200" b="1" dirty="0" smtClean="0">
              <a:latin typeface="Arial Narrow" pitchFamily="34" charset="0"/>
            </a:endParaRPr>
          </a:p>
          <a:p>
            <a:pPr lvl="0"/>
            <a:r>
              <a:rPr lang="en-US" sz="3200" b="1" dirty="0" smtClean="0">
                <a:latin typeface="Arial Narrow" pitchFamily="34" charset="0"/>
              </a:rPr>
              <a:t> "The smaller the differences between people, the greater the chances for misunderstanding." </a:t>
            </a:r>
          </a:p>
          <a:p>
            <a:pPr lvl="0">
              <a:buNone/>
            </a:pPr>
            <a:endParaRPr lang="en-US" sz="1200" b="1" dirty="0" smtClean="0">
              <a:latin typeface="Arial Narrow" pitchFamily="34" charset="0"/>
            </a:endParaRPr>
          </a:p>
          <a:p>
            <a:pPr lvl="0"/>
            <a:r>
              <a:rPr lang="en-US" sz="3200" b="1" dirty="0" smtClean="0">
                <a:latin typeface="Arial Narrow" pitchFamily="34" charset="0"/>
              </a:rPr>
              <a:t> "Everyone has something valuable to teach." </a:t>
            </a:r>
          </a:p>
          <a:p>
            <a:pPr>
              <a:buNone/>
            </a:pPr>
            <a:endParaRPr lang="en-US" sz="3200" b="1" dirty="0" smtClean="0">
              <a:latin typeface="Arial Narrow" pitchFamily="34" charset="0"/>
            </a:endParaRPr>
          </a:p>
          <a:p>
            <a:pPr>
              <a:buNone/>
            </a:pPr>
            <a:endParaRPr lang="en-US" sz="32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0292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  <a:latin typeface="Arial Narrow" pitchFamily="34" charset="0"/>
              </a:rPr>
              <a:t>VOCABULARY BUILDER</a:t>
            </a:r>
            <a:br>
              <a:rPr lang="en-US" b="1" dirty="0" smtClean="0">
                <a:solidFill>
                  <a:srgbClr val="FF6600"/>
                </a:solidFill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Write a sentence </a:t>
            </a:r>
            <a:r>
              <a:rPr lang="en-US" b="1" dirty="0" smtClean="0">
                <a:latin typeface="Arial Narrow" pitchFamily="34" charset="0"/>
              </a:rPr>
              <a:t>WITH CONTEXT CLUES </a:t>
            </a:r>
            <a:r>
              <a:rPr lang="en-US" dirty="0" smtClean="0">
                <a:latin typeface="Arial Narrow" pitchFamily="34" charset="0"/>
              </a:rPr>
              <a:t>for each word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 Sensitive p.1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Coax p. </a:t>
            </a:r>
            <a:r>
              <a:rPr lang="en-US" dirty="0">
                <a:latin typeface="Arial Narrow" pitchFamily="34" charset="0"/>
              </a:rPr>
              <a:t>2</a:t>
            </a: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Laborious p. </a:t>
            </a:r>
            <a:r>
              <a:rPr lang="en-US" dirty="0">
                <a:latin typeface="Arial Narrow" pitchFamily="34" charset="0"/>
              </a:rPr>
              <a:t>2</a:t>
            </a:r>
            <a:r>
              <a:rPr lang="en-US" dirty="0" smtClean="0">
                <a:latin typeface="Arial Narrow" pitchFamily="34" charset="0"/>
              </a:rPr>
              <a:t> 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Exertion p. </a:t>
            </a:r>
            <a:r>
              <a:rPr lang="en-US" dirty="0">
                <a:latin typeface="Arial Narrow" pitchFamily="34" charset="0"/>
              </a:rPr>
              <a:t>2</a:t>
            </a: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callused </a:t>
            </a:r>
            <a:r>
              <a:rPr lang="en-US" dirty="0" smtClean="0">
                <a:latin typeface="Arial Narrow" pitchFamily="34" charset="0"/>
              </a:rPr>
              <a:t>p. 3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furrowed p. 4</a:t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>solemnly p. 5 </a:t>
            </a:r>
            <a:br>
              <a:rPr lang="en-US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>What </a:t>
            </a:r>
            <a:r>
              <a:rPr lang="en-US" b="1" dirty="0">
                <a:latin typeface="Arial Narrow" pitchFamily="34" charset="0"/>
              </a:rPr>
              <a:t>TO DO:  </a:t>
            </a:r>
            <a:r>
              <a:rPr lang="en-US" dirty="0">
                <a:latin typeface="Arial Narrow" pitchFamily="34" charset="0"/>
              </a:rPr>
              <a:t>He extricated himself from the trap and ran to safety.  (Can you find the context clues?)</a:t>
            </a:r>
            <a:br>
              <a:rPr lang="en-US" dirty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>What NOT to do:  </a:t>
            </a:r>
            <a:r>
              <a:rPr lang="en-US" dirty="0" smtClean="0">
                <a:latin typeface="Arial Narrow" pitchFamily="34" charset="0"/>
              </a:rPr>
              <a:t>He extricated himself.  (Where are the context clues?)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1258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52400"/>
            <a:ext cx="4121647" cy="29813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3276600"/>
            <a:ext cx="868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Foot binding</a:t>
            </a:r>
            <a:r>
              <a:rPr lang="en-US" sz="2200" dirty="0"/>
              <a:t> (also known as "Lotus feet") is the custom of applying painfully tight binding to the feet of young girls to prevent further growth. The practice possibly originated among upper-class court dancers during the </a:t>
            </a:r>
            <a:r>
              <a:rPr lang="en-US" sz="2200" dirty="0">
                <a:hlinkClick r:id="rId3" tooltip="Five Dynasties and Ten Kingdoms period"/>
              </a:rPr>
              <a:t>Five Dynasties and Ten Kingdoms period</a:t>
            </a:r>
            <a:r>
              <a:rPr lang="en-US" sz="2200" dirty="0"/>
              <a:t> in Imperial China (10th or 11th century), but spread in the </a:t>
            </a:r>
            <a:r>
              <a:rPr lang="en-US" sz="2200" dirty="0">
                <a:hlinkClick r:id="rId4" tooltip="Song Dynasty"/>
              </a:rPr>
              <a:t>Song Dynasty</a:t>
            </a:r>
            <a:r>
              <a:rPr lang="en-US" sz="2200" dirty="0"/>
              <a:t> and eventually became common among all but the lowest of classes. Foot binding became popular as a means of displaying status (women from wealthy families who did not need them to work could afford to have their feet bound) and was correspondingly adopted as a symbol of beauty in Chinese culture.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25146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  <a:t>Chinese Foot Binding</a:t>
            </a:r>
            <a:br>
              <a:rPr lang="en-US" sz="3600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3600" dirty="0" smtClean="0">
                <a:latin typeface="Arial Narrow" pitchFamily="34" charset="0"/>
              </a:rPr>
              <a:t/>
            </a:r>
            <a:br>
              <a:rPr lang="en-US" sz="3600" dirty="0" smtClean="0">
                <a:latin typeface="Arial Narrow" pitchFamily="34" charset="0"/>
              </a:rPr>
            </a:b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</a:t>
            </a:r>
            <a:r>
              <a:rPr lang="en-US" dirty="0" smtClean="0">
                <a:hlinkClick r:id="rId2"/>
              </a:rPr>
              <a:t>a video</a:t>
            </a:r>
            <a:r>
              <a:rPr lang="en-US" dirty="0" smtClean="0"/>
              <a:t> about Chinese foot binding.  </a:t>
            </a:r>
            <a:endParaRPr lang="en-US" dirty="0"/>
          </a:p>
        </p:txBody>
      </p:sp>
      <p:pic>
        <p:nvPicPr>
          <p:cNvPr id="3" name="Picture 2" descr="Chinese-Foot-Binding-3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47937" y="1952625"/>
            <a:ext cx="4048125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67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Laurence Yep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solidFill>
                  <a:srgbClr val="FF0000"/>
                </a:solidFill>
              </a:rPr>
              <a:t>Laurence Michael Yep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(born </a:t>
            </a:r>
            <a:r>
              <a:rPr lang="en-US" dirty="0">
                <a:solidFill>
                  <a:srgbClr val="FF0000"/>
                </a:solidFill>
              </a:rPr>
              <a:t>June 14, 1948) is a prolific Chinese-American writer, best known for </a:t>
            </a:r>
            <a:r>
              <a:rPr lang="en-US" dirty="0">
                <a:solidFill>
                  <a:srgbClr val="FF0000"/>
                </a:solidFill>
                <a:hlinkClick r:id="rId2" tooltip="Children's books"/>
              </a:rPr>
              <a:t>children's books</a:t>
            </a:r>
            <a:r>
              <a:rPr lang="en-US" dirty="0">
                <a:solidFill>
                  <a:srgbClr val="FF0000"/>
                </a:solidFill>
              </a:rPr>
              <a:t>. In 2005, he received the biennial </a:t>
            </a:r>
            <a:r>
              <a:rPr lang="en-US" dirty="0">
                <a:solidFill>
                  <a:srgbClr val="FF0000"/>
                </a:solidFill>
                <a:hlinkClick r:id="rId3" tooltip="Laura Ingalls Wilder Medal"/>
              </a:rPr>
              <a:t>Laura Ingalls Wilder Medal</a:t>
            </a:r>
            <a:r>
              <a:rPr lang="en-US" dirty="0">
                <a:solidFill>
                  <a:srgbClr val="FF0000"/>
                </a:solidFill>
              </a:rPr>
              <a:t> for his career contribution to American children's literature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  <a:hlinkClick r:id="rId4"/>
              </a:rPr>
              <a:t>watch a video about the author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Image result for laurence Ye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304800"/>
            <a:ext cx="25717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2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78162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>
                <a:solidFill>
                  <a:srgbClr val="FF6600"/>
                </a:solidFill>
              </a:rPr>
              <a:t>Why?</a:t>
            </a:r>
            <a:br>
              <a:rPr lang="en-US" sz="3500" b="1" dirty="0" smtClean="0">
                <a:solidFill>
                  <a:srgbClr val="FF6600"/>
                </a:solidFill>
              </a:rPr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What are some reasons for reading “Ribbons” by Laurence Yep?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94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rial Narrow" pitchFamily="34" charset="0"/>
              </a:rPr>
              <a:t>Assignment	 </a:t>
            </a:r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Arial Narrow" pitchFamily="34" charset="0"/>
              </a:rPr>
              <a:t>Begin reading “Ribbons” by Laurence Yep. Complete the study guide on Google Classroom as you read. Yes, you may mark on/annotate the short story!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TP010244388</AuthoringAssetId>
    <AssetId xmlns="145c5697-5eb5-440b-b2f1-a8273fb59250">TS010244388</Asset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A54DF412-3745-4254-89B6-CAFE93ECA2ED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145c5697-5eb5-440b-b2f1-a8273fb5925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418395C-169B-4A99-BA8E-C5368DE0A0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4EEBB2-290A-4C4D-BE28-A2EB0CA47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32040E1-89EC-479F-8BC9-F183126C5FE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2357</TotalTime>
  <Words>122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Ribbons</vt:lpstr>
      <vt:lpstr>Pre-Reading Writing Prompts </vt:lpstr>
      <vt:lpstr>VOCABULARY BUILDER  Write a sentence WITH CONTEXT CLUES for each word  Sensitive p.1 Coax p. 2 Laborious p. 2  Exertion p. 2 callused p. 3 furrowed p. 4 solemnly p. 5  What TO DO:  He extricated himself from the trap and ran to safety.  (Can you find the context clues?) What NOT to do:  He extricated himself.  (Where are the context clues?)</vt:lpstr>
      <vt:lpstr>         </vt:lpstr>
      <vt:lpstr>watch a video about Chinese foot binding.  </vt:lpstr>
      <vt:lpstr>Laurence Yep Laurence Michael Yep (born June 14, 1948) is a prolific Chinese-American writer, best known for children's books. In 2005, he received the biennial Laura Ingalls Wilder Medal for his career contribution to American children's literature.  watch a video about the author  </vt:lpstr>
      <vt:lpstr>Why?   What are some reasons for reading “Ribbons” by Laurence Yep? </vt:lpstr>
      <vt:lpstr>Assignment  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Ribbons</dc:title>
  <dc:creator>EVAN-SICKLE2</dc:creator>
  <cp:lastModifiedBy>Alexandra Campbell</cp:lastModifiedBy>
  <cp:revision>38</cp:revision>
  <dcterms:created xsi:type="dcterms:W3CDTF">2014-10-01T13:25:55Z</dcterms:created>
  <dcterms:modified xsi:type="dcterms:W3CDTF">2016-10-17T21:06:54Z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TPInstallLocation">
    <vt:lpwstr>{My Templates}</vt:lpwstr>
  </property>
  <property fmtid="{D5CDD505-2E9C-101B-9397-08002B2CF9AE}" pid="4" name="PrimaryImageGen">
    <vt:lpwstr>true</vt:lpwstr>
  </property>
  <property fmtid="{D5CDD505-2E9C-101B-9397-08002B2CF9AE}" pid="5" name="AssetType">
    <vt:lpwstr>TP</vt:lpwstr>
  </property>
  <property fmtid="{D5CDD505-2E9C-101B-9397-08002B2CF9AE}" pid="6" name="BugNumber">
    <vt:lpwstr>812668</vt:lpwstr>
  </property>
  <property fmtid="{D5CDD505-2E9C-101B-9397-08002B2CF9AE}" pid="7" name="TPCommandLine">
    <vt:lpwstr>{PP} /n {FilePath}</vt:lpwstr>
  </property>
  <property fmtid="{D5CDD505-2E9C-101B-9397-08002B2CF9AE}" pid="8" name="TemplateStatus">
    <vt:lpwstr>Complete</vt:lpwstr>
  </property>
  <property fmtid="{D5CDD505-2E9C-101B-9397-08002B2CF9AE}" pid="9" name="TPAppVersion">
    <vt:lpwstr>11</vt:lpwstr>
  </property>
  <property fmtid="{D5CDD505-2E9C-101B-9397-08002B2CF9AE}" pid="10" name="ContentTypeId">
    <vt:lpwstr>0x0101006025706CF4CD034688BEBAE97A2E701D020200C3831ACA17D8814887A164412888521E</vt:lpwstr>
  </property>
  <property fmtid="{D5CDD505-2E9C-101B-9397-08002B2CF9AE}" pid="11" name="IsDeleted">
    <vt:lpwstr>false</vt:lpwstr>
  </property>
  <property fmtid="{D5CDD505-2E9C-101B-9397-08002B2CF9AE}" pid="12" name="Milestone">
    <vt:lpwstr>Continuous</vt:lpwstr>
  </property>
  <property fmtid="{D5CDD505-2E9C-101B-9397-08002B2CF9AE}" pid="13" name="APAuthor">
    <vt:lpwstr>191</vt:lpwstr>
  </property>
  <property fmtid="{D5CDD505-2E9C-101B-9397-08002B2CF9AE}" pid="14" name="TrustLevel">
    <vt:lpwstr>Microsoft Managed Content</vt:lpwstr>
  </property>
  <property fmtid="{D5CDD505-2E9C-101B-9397-08002B2CF9AE}" pid="15" name="IsSearchable">
    <vt:lpwstr>false</vt:lpwstr>
  </property>
  <property fmtid="{D5CDD505-2E9C-101B-9397-08002B2CF9AE}" pid="16" name="NumericId">
    <vt:lpwstr>-1</vt:lpwstr>
  </property>
  <property fmtid="{D5CDD505-2E9C-101B-9397-08002B2CF9AE}" pid="17" name="PublishTargets">
    <vt:lpwstr>OfficeOnline</vt:lpwstr>
  </property>
  <property fmtid="{D5CDD505-2E9C-101B-9397-08002B2CF9AE}" pid="18" name="TPFriendlyName">
    <vt:lpwstr>Slide 1</vt:lpwstr>
  </property>
  <property fmtid="{D5CDD505-2E9C-101B-9397-08002B2CF9AE}" pid="19" name="AssetId">
    <vt:lpwstr>TS010244388</vt:lpwstr>
  </property>
  <property fmtid="{D5CDD505-2E9C-101B-9397-08002B2CF9AE}" pid="20" name="TPLaunchHelpLinkType">
    <vt:lpwstr>Template</vt:lpwstr>
  </property>
  <property fmtid="{D5CDD505-2E9C-101B-9397-08002B2CF9AE}" pid="21" name="OpenTemplate">
    <vt:lpwstr>true</vt:lpwstr>
  </property>
  <property fmtid="{D5CDD505-2E9C-101B-9397-08002B2CF9AE}" pid="22" name="SourceTitle">
    <vt:lpwstr>Ballet design template</vt:lpwstr>
  </property>
  <property fmtid="{D5CDD505-2E9C-101B-9397-08002B2CF9AE}" pid="23" name="TPLaunchHelpLink">
    <vt:lpwstr/>
  </property>
  <property fmtid="{D5CDD505-2E9C-101B-9397-08002B2CF9AE}" pid="24" name="APEditor">
    <vt:lpwstr>92</vt:lpwstr>
  </property>
  <property fmtid="{D5CDD505-2E9C-101B-9397-08002B2CF9AE}" pid="25" name="TPApplication">
    <vt:lpwstr>PowerPoint</vt:lpwstr>
  </property>
  <property fmtid="{D5CDD505-2E9C-101B-9397-08002B2CF9AE}" pid="26" name="Provider">
    <vt:lpwstr>EY006220130</vt:lpwstr>
  </property>
  <property fmtid="{D5CDD505-2E9C-101B-9397-08002B2CF9AE}" pid="27" name="UACurrentWords">
    <vt:lpwstr>0</vt:lpwstr>
  </property>
  <property fmtid="{D5CDD505-2E9C-101B-9397-08002B2CF9AE}" pid="28" name="Applications">
    <vt:lpwstr>65;#Microsoft Office PowerPoint 2007;#64;#PowerPoint 2003;#79;#Template 12</vt:lpwstr>
  </property>
  <property fmtid="{D5CDD505-2E9C-101B-9397-08002B2CF9AE}" pid="29" name="UALocRecommendation">
    <vt:lpwstr>Localize</vt:lpwstr>
  </property>
  <property fmtid="{D5CDD505-2E9C-101B-9397-08002B2CF9AE}" pid="30" name="Title">
    <vt:lpwstr>Ballet design template</vt:lpwstr>
  </property>
  <property fmtid="{D5CDD505-2E9C-101B-9397-08002B2CF9AE}" pid="31" name="PublishStatusLookup">
    <vt:lpwstr>261286</vt:lpwstr>
  </property>
  <property fmtid="{D5CDD505-2E9C-101B-9397-08002B2CF9AE}" pid="32" name="APTrustLevel">
    <vt:lpwstr>1.00000000000000</vt:lpwstr>
  </property>
  <property fmtid="{D5CDD505-2E9C-101B-9397-08002B2CF9AE}" pid="33" name="TPClientViewer">
    <vt:lpwstr>Microsoft Office PowerPoint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Content Type">
    <vt:lpwstr>OOFile</vt:lpwstr>
  </property>
  <property fmtid="{D5CDD505-2E9C-101B-9397-08002B2CF9AE}" pid="37" name="AuthoringAssetId">
    <vt:lpwstr>TP010244388</vt:lpwstr>
  </property>
  <property fmtid="{D5CDD505-2E9C-101B-9397-08002B2CF9AE}" pid="38" name="NumericAssetId">
    <vt:lpwstr/>
  </property>
  <property fmtid="{D5CDD505-2E9C-101B-9397-08002B2CF9AE}" pid="39" name="AppVer">
    <vt:lpwstr/>
  </property>
</Properties>
</file>