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332F-8614-4F80-A1D2-D267532AB06E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E429-9C28-4C62-8D0B-F87927C24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332F-8614-4F80-A1D2-D267532AB06E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E429-9C28-4C62-8D0B-F87927C24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332F-8614-4F80-A1D2-D267532AB06E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E429-9C28-4C62-8D0B-F87927C24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332F-8614-4F80-A1D2-D267532AB06E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E429-9C28-4C62-8D0B-F87927C24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332F-8614-4F80-A1D2-D267532AB06E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E429-9C28-4C62-8D0B-F87927C24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332F-8614-4F80-A1D2-D267532AB06E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E429-9C28-4C62-8D0B-F87927C24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332F-8614-4F80-A1D2-D267532AB06E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E429-9C28-4C62-8D0B-F87927C24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332F-8614-4F80-A1D2-D267532AB06E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E429-9C28-4C62-8D0B-F87927C24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332F-8614-4F80-A1D2-D267532AB06E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E429-9C28-4C62-8D0B-F87927C24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332F-8614-4F80-A1D2-D267532AB06E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E429-9C28-4C62-8D0B-F87927C24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332F-8614-4F80-A1D2-D267532AB06E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5E429-9C28-4C62-8D0B-F87927C24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1332F-8614-4F80-A1D2-D267532AB06E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5E429-9C28-4C62-8D0B-F87927C24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Elements of Literature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Created for two column notes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Literary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334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Action    </a:t>
            </a:r>
            <a:r>
              <a:rPr lang="en-US" sz="3600" dirty="0" smtClean="0"/>
              <a:t>refers </a:t>
            </a:r>
            <a:r>
              <a:rPr lang="en-US" sz="3600" dirty="0"/>
              <a:t>to everything that goes on or happens in a _</a:t>
            </a:r>
            <a:r>
              <a:rPr lang="en-US" sz="3600" b="1" dirty="0"/>
              <a:t>story</a:t>
            </a:r>
            <a:r>
              <a:rPr lang="en-US" sz="3600" dirty="0"/>
              <a:t>__</a:t>
            </a:r>
          </a:p>
          <a:p>
            <a:r>
              <a:rPr lang="en-US" sz="3600" b="1" dirty="0"/>
              <a:t>The </a:t>
            </a:r>
            <a:r>
              <a:rPr lang="en-US" sz="3600" b="1" dirty="0" smtClean="0"/>
              <a:t>Protagonist  </a:t>
            </a:r>
            <a:r>
              <a:rPr lang="en-US" sz="3600" dirty="0" smtClean="0"/>
              <a:t>is </a:t>
            </a:r>
            <a:r>
              <a:rPr lang="en-US" sz="3600" dirty="0"/>
              <a:t>the __</a:t>
            </a:r>
            <a:r>
              <a:rPr lang="en-US" sz="3600" b="1" dirty="0"/>
              <a:t>hero/heroine</a:t>
            </a:r>
            <a:r>
              <a:rPr lang="en-US" sz="3600" dirty="0"/>
              <a:t>__ of the story</a:t>
            </a:r>
          </a:p>
          <a:p>
            <a:r>
              <a:rPr lang="en-US" sz="3600" b="1" dirty="0"/>
              <a:t>The _antagonist</a:t>
            </a:r>
            <a:r>
              <a:rPr lang="en-US" sz="3600" b="1" dirty="0" smtClean="0"/>
              <a:t>___  </a:t>
            </a:r>
            <a:r>
              <a:rPr lang="en-US" sz="3600" dirty="0" smtClean="0"/>
              <a:t>is </a:t>
            </a:r>
            <a:r>
              <a:rPr lang="en-US" sz="3600" dirty="0"/>
              <a:t>the person or thing fighting against the hero in a story;  The _</a:t>
            </a:r>
            <a:r>
              <a:rPr lang="en-US" sz="3600" b="1" dirty="0" err="1"/>
              <a:t>villian</a:t>
            </a:r>
            <a:r>
              <a:rPr lang="en-US" sz="3600" dirty="0"/>
              <a:t>_______ or “negative force.”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Literary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334000"/>
          </a:xfrm>
        </p:spPr>
        <p:txBody>
          <a:bodyPr>
            <a:normAutofit/>
          </a:bodyPr>
          <a:lstStyle/>
          <a:p>
            <a:r>
              <a:rPr lang="en-US" b="1" dirty="0"/>
              <a:t>A </a:t>
            </a:r>
            <a:r>
              <a:rPr lang="en-US" b="1" dirty="0" smtClean="0"/>
              <a:t>Character  </a:t>
            </a:r>
            <a:r>
              <a:rPr lang="en-US" dirty="0" smtClean="0"/>
              <a:t>Is </a:t>
            </a:r>
            <a:r>
              <a:rPr lang="en-US" dirty="0"/>
              <a:t>a _</a:t>
            </a:r>
            <a:r>
              <a:rPr lang="en-US" b="1" dirty="0"/>
              <a:t>person or animal</a:t>
            </a:r>
            <a:r>
              <a:rPr lang="en-US" dirty="0"/>
              <a:t>__  in a </a:t>
            </a:r>
            <a:r>
              <a:rPr lang="en-US" dirty="0" smtClean="0"/>
              <a:t>story</a:t>
            </a:r>
          </a:p>
          <a:p>
            <a:endParaRPr lang="en-US" dirty="0"/>
          </a:p>
          <a:p>
            <a:r>
              <a:rPr lang="en-US" b="1" dirty="0" smtClean="0"/>
              <a:t>Setting  </a:t>
            </a:r>
            <a:r>
              <a:rPr lang="en-US" dirty="0" smtClean="0"/>
              <a:t>Is </a:t>
            </a:r>
            <a:r>
              <a:rPr lang="en-US" dirty="0"/>
              <a:t>the _</a:t>
            </a:r>
            <a:r>
              <a:rPr lang="en-US" b="1" dirty="0" smtClean="0"/>
              <a:t>time</a:t>
            </a:r>
            <a:r>
              <a:rPr lang="en-US" dirty="0" smtClean="0"/>
              <a:t>_ </a:t>
            </a:r>
            <a:r>
              <a:rPr lang="en-US" dirty="0"/>
              <a:t>and __</a:t>
            </a:r>
            <a:r>
              <a:rPr lang="en-US" b="1" dirty="0"/>
              <a:t>place</a:t>
            </a:r>
            <a:r>
              <a:rPr lang="en-US" dirty="0" smtClean="0"/>
              <a:t>_ </a:t>
            </a:r>
            <a:r>
              <a:rPr lang="en-US" dirty="0"/>
              <a:t>of the story</a:t>
            </a:r>
          </a:p>
          <a:p>
            <a:endParaRPr lang="en-US" b="1" dirty="0" smtClean="0"/>
          </a:p>
          <a:p>
            <a:r>
              <a:rPr lang="en-US" b="1" dirty="0" smtClean="0"/>
              <a:t>Plot   </a:t>
            </a:r>
            <a:r>
              <a:rPr lang="en-US" dirty="0" smtClean="0"/>
              <a:t>Is the _</a:t>
            </a:r>
            <a:r>
              <a:rPr lang="en-US" b="1" dirty="0" smtClean="0"/>
              <a:t>action</a:t>
            </a:r>
            <a:r>
              <a:rPr lang="en-US" dirty="0" smtClean="0"/>
              <a:t>_ of the story.  The action is usually made up of a series of events called the plot _</a:t>
            </a:r>
            <a:r>
              <a:rPr lang="en-US" b="1" dirty="0" smtClean="0"/>
              <a:t>line</a:t>
            </a:r>
            <a:r>
              <a:rPr lang="en-US" dirty="0" smtClean="0"/>
              <a:t>_.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Literary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3340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dirty="0" smtClean="0"/>
              <a:t>Exposition  </a:t>
            </a:r>
            <a:r>
              <a:rPr lang="en-US" dirty="0" smtClean="0"/>
              <a:t>Part </a:t>
            </a:r>
            <a:r>
              <a:rPr lang="en-US" dirty="0"/>
              <a:t>of the story (usually the beginning) which explains the background and </a:t>
            </a:r>
            <a:r>
              <a:rPr lang="en-US" dirty="0" smtClean="0"/>
              <a:t>_</a:t>
            </a:r>
            <a:r>
              <a:rPr lang="en-US" b="1" dirty="0" smtClean="0"/>
              <a:t>setting</a:t>
            </a:r>
            <a:r>
              <a:rPr lang="en-US" dirty="0" smtClean="0"/>
              <a:t>_ </a:t>
            </a:r>
            <a:r>
              <a:rPr lang="en-US" dirty="0"/>
              <a:t>of the story; the </a:t>
            </a:r>
            <a:r>
              <a:rPr lang="en-US" dirty="0" smtClean="0"/>
              <a:t>_</a:t>
            </a:r>
            <a:r>
              <a:rPr lang="en-US" b="1" dirty="0" smtClean="0"/>
              <a:t>characters</a:t>
            </a:r>
            <a:r>
              <a:rPr lang="en-US" dirty="0" smtClean="0"/>
              <a:t>_ </a:t>
            </a:r>
            <a:r>
              <a:rPr lang="en-US" dirty="0"/>
              <a:t>are often introduced in the exposition.</a:t>
            </a:r>
          </a:p>
          <a:p>
            <a:pPr lvl="0"/>
            <a:r>
              <a:rPr lang="en-US" b="1" dirty="0" smtClean="0"/>
              <a:t>Rising  Action  </a:t>
            </a:r>
            <a:r>
              <a:rPr lang="en-US" dirty="0" smtClean="0"/>
              <a:t>The </a:t>
            </a:r>
            <a:r>
              <a:rPr lang="en-US" dirty="0"/>
              <a:t>central part of the story during which various _</a:t>
            </a:r>
            <a:r>
              <a:rPr lang="en-US" b="1" dirty="0" smtClean="0"/>
              <a:t>conflicts</a:t>
            </a:r>
            <a:r>
              <a:rPr lang="en-US" dirty="0" smtClean="0"/>
              <a:t>_ arise</a:t>
            </a:r>
            <a:endParaRPr lang="en-US" dirty="0"/>
          </a:p>
          <a:p>
            <a:pPr lvl="0"/>
            <a:r>
              <a:rPr lang="en-US" b="1" dirty="0" smtClean="0"/>
              <a:t>Climax  </a:t>
            </a:r>
            <a:r>
              <a:rPr lang="en-US" dirty="0" smtClean="0"/>
              <a:t>Is </a:t>
            </a:r>
            <a:r>
              <a:rPr lang="en-US" dirty="0"/>
              <a:t>the _</a:t>
            </a:r>
            <a:r>
              <a:rPr lang="en-US" b="1" dirty="0" err="1"/>
              <a:t>high</a:t>
            </a:r>
            <a:r>
              <a:rPr lang="en-US" dirty="0" err="1" smtClean="0"/>
              <a:t>__point</a:t>
            </a:r>
            <a:r>
              <a:rPr lang="en-US" dirty="0" smtClean="0"/>
              <a:t> </a:t>
            </a:r>
            <a:r>
              <a:rPr lang="en-US" dirty="0"/>
              <a:t>(turning point) in the action of the story</a:t>
            </a:r>
          </a:p>
          <a:p>
            <a:pPr lvl="0"/>
            <a:r>
              <a:rPr lang="en-US" b="1" dirty="0"/>
              <a:t>_Falling_ </a:t>
            </a:r>
            <a:r>
              <a:rPr lang="en-US" b="1" dirty="0" smtClean="0"/>
              <a:t>Action  </a:t>
            </a:r>
            <a:r>
              <a:rPr lang="en-US" dirty="0" smtClean="0"/>
              <a:t>That </a:t>
            </a:r>
            <a:r>
              <a:rPr lang="en-US" dirty="0"/>
              <a:t>part of a story which follows the _</a:t>
            </a:r>
            <a:r>
              <a:rPr lang="en-US" b="1" dirty="0"/>
              <a:t>climax</a:t>
            </a:r>
            <a:r>
              <a:rPr lang="en-US" dirty="0" smtClean="0"/>
              <a:t>_ </a:t>
            </a:r>
            <a:r>
              <a:rPr lang="en-US" dirty="0"/>
              <a:t>or turning point; it contains the action or dialogue necessary to lead the story to a resolution or __</a:t>
            </a:r>
            <a:r>
              <a:rPr lang="en-US" b="1" dirty="0"/>
              <a:t>ending</a:t>
            </a:r>
            <a:r>
              <a:rPr lang="en-US" dirty="0"/>
              <a:t>__</a:t>
            </a:r>
          </a:p>
          <a:p>
            <a:pPr lvl="0"/>
            <a:r>
              <a:rPr lang="en-US" b="1" dirty="0" smtClean="0"/>
              <a:t>Resolution  </a:t>
            </a:r>
            <a:r>
              <a:rPr lang="en-US" dirty="0" smtClean="0"/>
              <a:t>Is </a:t>
            </a:r>
            <a:r>
              <a:rPr lang="en-US" dirty="0"/>
              <a:t>the satisfying end of the story --- that part in which the __</a:t>
            </a:r>
            <a:r>
              <a:rPr lang="en-US" b="1" dirty="0"/>
              <a:t>conflicts</a:t>
            </a:r>
            <a:r>
              <a:rPr lang="en-US" dirty="0" smtClean="0"/>
              <a:t>_ </a:t>
            </a:r>
            <a:r>
              <a:rPr lang="en-US" dirty="0"/>
              <a:t>are solved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Literary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Conflict  </a:t>
            </a:r>
            <a:r>
              <a:rPr lang="en-US" dirty="0" smtClean="0"/>
              <a:t>Is </a:t>
            </a:r>
            <a:r>
              <a:rPr lang="en-US" dirty="0"/>
              <a:t>the “problem” in a story which triggers action.  There are _</a:t>
            </a:r>
            <a:r>
              <a:rPr lang="en-US" b="1" dirty="0" smtClean="0"/>
              <a:t>two</a:t>
            </a:r>
            <a:r>
              <a:rPr lang="en-US" dirty="0" smtClean="0"/>
              <a:t>_ </a:t>
            </a:r>
            <a:r>
              <a:rPr lang="en-US" dirty="0"/>
              <a:t>basic types of conflict,</a:t>
            </a:r>
          </a:p>
          <a:p>
            <a:pPr>
              <a:buNone/>
            </a:pPr>
            <a:r>
              <a:rPr lang="en-US" b="1" dirty="0"/>
              <a:t>1. External </a:t>
            </a:r>
            <a:r>
              <a:rPr lang="en-US" b="1" dirty="0" smtClean="0"/>
              <a:t>conflict  </a:t>
            </a:r>
            <a:r>
              <a:rPr lang="en-US" dirty="0" smtClean="0"/>
              <a:t>A </a:t>
            </a:r>
            <a:r>
              <a:rPr lang="en-US" dirty="0"/>
              <a:t>conflict in which a character struggles against some _</a:t>
            </a:r>
            <a:r>
              <a:rPr lang="en-US" b="1" dirty="0" smtClean="0"/>
              <a:t>outside</a:t>
            </a:r>
            <a:r>
              <a:rPr lang="en-US" dirty="0" smtClean="0"/>
              <a:t>_ </a:t>
            </a:r>
            <a:r>
              <a:rPr lang="en-US" dirty="0"/>
              <a:t>force.  There are four basic kinds of external conflict.</a:t>
            </a:r>
          </a:p>
          <a:p>
            <a:pPr lvl="0"/>
            <a:r>
              <a:rPr lang="en-US" b="1" dirty="0"/>
              <a:t>Person vs. </a:t>
            </a:r>
            <a:r>
              <a:rPr lang="en-US" b="1" dirty="0" smtClean="0"/>
              <a:t>Person  </a:t>
            </a:r>
            <a:r>
              <a:rPr lang="en-US" dirty="0" smtClean="0"/>
              <a:t>One </a:t>
            </a:r>
            <a:r>
              <a:rPr lang="en-US" dirty="0"/>
              <a:t>character in a story has a _</a:t>
            </a:r>
            <a:r>
              <a:rPr lang="en-US" b="1" dirty="0"/>
              <a:t> conflict</a:t>
            </a:r>
            <a:r>
              <a:rPr lang="en-US" dirty="0"/>
              <a:t>___ with one or more of the other characters</a:t>
            </a:r>
          </a:p>
          <a:p>
            <a:pPr lvl="0"/>
            <a:r>
              <a:rPr lang="en-US" b="1" dirty="0"/>
              <a:t>Person vs. _</a:t>
            </a:r>
            <a:r>
              <a:rPr lang="en-US" b="1" dirty="0" smtClean="0"/>
              <a:t>Society_  </a:t>
            </a:r>
            <a:r>
              <a:rPr lang="en-US" dirty="0" smtClean="0"/>
              <a:t>A </a:t>
            </a:r>
            <a:r>
              <a:rPr lang="en-US" dirty="0"/>
              <a:t>character has a conflict or problem with society-the law, the school, a tradition, etc.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Literary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334000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Person vs. </a:t>
            </a:r>
            <a:r>
              <a:rPr lang="en-US" b="1" dirty="0" smtClean="0"/>
              <a:t>Nature  </a:t>
            </a:r>
            <a:r>
              <a:rPr lang="en-US" dirty="0" smtClean="0"/>
              <a:t>A </a:t>
            </a:r>
            <a:r>
              <a:rPr lang="en-US" dirty="0"/>
              <a:t>character has a problem with some element of _</a:t>
            </a:r>
            <a:r>
              <a:rPr lang="en-US" b="1" dirty="0" smtClean="0"/>
              <a:t>nature</a:t>
            </a:r>
            <a:r>
              <a:rPr lang="en-US" dirty="0" smtClean="0"/>
              <a:t>_: </a:t>
            </a:r>
            <a:r>
              <a:rPr lang="en-US" dirty="0"/>
              <a:t>a snowstorm, an avalanche, a wild animal</a:t>
            </a:r>
          </a:p>
          <a:p>
            <a:pPr lvl="0"/>
            <a:r>
              <a:rPr lang="en-US" b="1" dirty="0"/>
              <a:t>Person vs. _</a:t>
            </a:r>
            <a:r>
              <a:rPr lang="en-US" b="1" dirty="0" smtClean="0"/>
              <a:t>Universe_  </a:t>
            </a:r>
            <a:r>
              <a:rPr lang="en-US" dirty="0" smtClean="0"/>
              <a:t>A </a:t>
            </a:r>
            <a:r>
              <a:rPr lang="en-US" dirty="0"/>
              <a:t>character has to battle what seems to be an uncontrollable problem</a:t>
            </a:r>
          </a:p>
          <a:p>
            <a:pPr>
              <a:buNone/>
            </a:pPr>
            <a:r>
              <a:rPr lang="en-US" b="1" dirty="0"/>
              <a:t>2. _</a:t>
            </a:r>
            <a:r>
              <a:rPr lang="en-US" b="1" dirty="0" smtClean="0"/>
              <a:t>Internal_ Conflict  </a:t>
            </a:r>
            <a:r>
              <a:rPr lang="en-US" dirty="0" smtClean="0"/>
              <a:t>A </a:t>
            </a:r>
            <a:r>
              <a:rPr lang="en-US" dirty="0"/>
              <a:t>conflict which takes place within the mind of a character.  There is one basic type.</a:t>
            </a:r>
          </a:p>
          <a:p>
            <a:pPr lvl="0"/>
            <a:r>
              <a:rPr lang="en-US" b="1" dirty="0"/>
              <a:t>Person vs. </a:t>
            </a:r>
            <a:r>
              <a:rPr lang="en-US" b="1" dirty="0" smtClean="0"/>
              <a:t>Him/Herself  </a:t>
            </a:r>
            <a:r>
              <a:rPr lang="en-US" dirty="0" smtClean="0"/>
              <a:t>A </a:t>
            </a:r>
            <a:r>
              <a:rPr lang="en-US" dirty="0"/>
              <a:t>character struggles inside and has trouble _</a:t>
            </a:r>
            <a:r>
              <a:rPr lang="en-US" b="1" dirty="0"/>
              <a:t>deciding</a:t>
            </a:r>
            <a:r>
              <a:rPr lang="en-US" dirty="0"/>
              <a:t>__ what to do.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Literary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3340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Point of </a:t>
            </a:r>
            <a:r>
              <a:rPr lang="en-US" b="1" dirty="0" smtClean="0"/>
              <a:t>View  </a:t>
            </a:r>
            <a:r>
              <a:rPr lang="en-US" dirty="0" smtClean="0"/>
              <a:t>Is </a:t>
            </a:r>
            <a:r>
              <a:rPr lang="en-US" dirty="0"/>
              <a:t>the _</a:t>
            </a:r>
            <a:r>
              <a:rPr lang="en-US" b="1" dirty="0"/>
              <a:t>perspective</a:t>
            </a:r>
            <a:r>
              <a:rPr lang="en-US" dirty="0"/>
              <a:t>_ from which the story is told.  This depends on who is telling the story.</a:t>
            </a:r>
          </a:p>
          <a:p>
            <a:pPr>
              <a:buNone/>
            </a:pPr>
            <a:r>
              <a:rPr lang="en-US" b="1" dirty="0"/>
              <a:t>1. first-person point of </a:t>
            </a:r>
            <a:r>
              <a:rPr lang="en-US" b="1" dirty="0" smtClean="0"/>
              <a:t>view  </a:t>
            </a:r>
            <a:r>
              <a:rPr lang="en-US" dirty="0" smtClean="0"/>
              <a:t>One </a:t>
            </a:r>
            <a:r>
              <a:rPr lang="en-US" dirty="0"/>
              <a:t>of the characters tells the story using the word “ _</a:t>
            </a:r>
            <a:r>
              <a:rPr lang="en-US" b="1" dirty="0"/>
              <a:t>I</a:t>
            </a:r>
            <a:r>
              <a:rPr lang="en-US" dirty="0"/>
              <a:t>_”</a:t>
            </a:r>
          </a:p>
          <a:p>
            <a:pPr>
              <a:buNone/>
            </a:pPr>
            <a:r>
              <a:rPr lang="en-US" b="1" dirty="0"/>
              <a:t>2.third-person point of </a:t>
            </a:r>
            <a:r>
              <a:rPr lang="en-US" b="1" dirty="0" smtClean="0"/>
              <a:t>view  </a:t>
            </a:r>
            <a:r>
              <a:rPr lang="en-US" dirty="0" smtClean="0"/>
              <a:t>Someone </a:t>
            </a:r>
            <a:r>
              <a:rPr lang="en-US" dirty="0"/>
              <a:t>_</a:t>
            </a:r>
            <a:r>
              <a:rPr lang="en-US" b="1" dirty="0" err="1"/>
              <a:t>outside</a:t>
            </a:r>
            <a:r>
              <a:rPr lang="en-US" dirty="0" err="1"/>
              <a:t>_is</a:t>
            </a:r>
            <a:r>
              <a:rPr lang="en-US" dirty="0"/>
              <a:t> telling the story.   The author is not always the person telling the story.  There are two basic types of third-person points of view:</a:t>
            </a:r>
          </a:p>
          <a:p>
            <a:pPr lvl="0">
              <a:buNone/>
            </a:pPr>
            <a:r>
              <a:rPr lang="en-US" b="1" dirty="0"/>
              <a:t>_Omniscient</a:t>
            </a:r>
            <a:r>
              <a:rPr lang="en-US" b="1" dirty="0" smtClean="0"/>
              <a:t>_  </a:t>
            </a:r>
            <a:r>
              <a:rPr lang="en-US" dirty="0" smtClean="0"/>
              <a:t>Third-person </a:t>
            </a:r>
            <a:r>
              <a:rPr lang="en-US" dirty="0"/>
              <a:t>point of view which allows the narrator to relate the thoughts and feelings of all the characters.</a:t>
            </a:r>
          </a:p>
          <a:p>
            <a:pPr lvl="0">
              <a:buNone/>
            </a:pPr>
            <a:r>
              <a:rPr lang="en-US" b="1" dirty="0"/>
              <a:t>Limited </a:t>
            </a:r>
            <a:r>
              <a:rPr lang="en-US" b="1" dirty="0" smtClean="0"/>
              <a:t>omniscient  </a:t>
            </a:r>
            <a:r>
              <a:rPr lang="en-US" dirty="0" smtClean="0"/>
              <a:t>Allows </a:t>
            </a:r>
            <a:r>
              <a:rPr lang="en-US" dirty="0"/>
              <a:t>the narrator to relate the thoughts and feelings of only _</a:t>
            </a:r>
            <a:r>
              <a:rPr lang="en-US" b="1" dirty="0" smtClean="0"/>
              <a:t>one</a:t>
            </a:r>
            <a:r>
              <a:rPr lang="en-US" dirty="0" smtClean="0"/>
              <a:t>_ </a:t>
            </a:r>
            <a:r>
              <a:rPr lang="en-US" dirty="0"/>
              <a:t>character.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Literary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334000"/>
          </a:xfrm>
        </p:spPr>
        <p:txBody>
          <a:bodyPr>
            <a:normAutofit/>
          </a:bodyPr>
          <a:lstStyle/>
          <a:p>
            <a:r>
              <a:rPr lang="en-US" b="1" dirty="0"/>
              <a:t>The </a:t>
            </a:r>
            <a:r>
              <a:rPr lang="en-US" b="1" dirty="0" smtClean="0"/>
              <a:t>_Narrator_  </a:t>
            </a:r>
            <a:r>
              <a:rPr lang="en-US" dirty="0" smtClean="0"/>
              <a:t>Is </a:t>
            </a:r>
            <a:r>
              <a:rPr lang="en-US" dirty="0"/>
              <a:t>the person or character who is telling the story.</a:t>
            </a:r>
          </a:p>
          <a:p>
            <a:r>
              <a:rPr lang="en-US" b="1" dirty="0" smtClean="0"/>
              <a:t>Dialogue  </a:t>
            </a:r>
            <a:r>
              <a:rPr lang="en-US" dirty="0" smtClean="0"/>
              <a:t>Refers </a:t>
            </a:r>
            <a:r>
              <a:rPr lang="en-US" dirty="0"/>
              <a:t>to the _</a:t>
            </a:r>
            <a:r>
              <a:rPr lang="en-US" b="1" dirty="0"/>
              <a:t>conversation</a:t>
            </a:r>
            <a:r>
              <a:rPr lang="en-US" dirty="0"/>
              <a:t>_ that goes on between characters in a story</a:t>
            </a:r>
          </a:p>
          <a:p>
            <a:r>
              <a:rPr lang="en-US" b="1" dirty="0" smtClean="0"/>
              <a:t>Tone  </a:t>
            </a:r>
            <a:r>
              <a:rPr lang="en-US" dirty="0" smtClean="0"/>
              <a:t>Is </a:t>
            </a:r>
            <a:r>
              <a:rPr lang="en-US" dirty="0"/>
              <a:t>the </a:t>
            </a:r>
            <a:r>
              <a:rPr lang="en-US" i="1" dirty="0"/>
              <a:t>author’s</a:t>
            </a:r>
            <a:r>
              <a:rPr lang="en-US" dirty="0"/>
              <a:t> </a:t>
            </a:r>
            <a:r>
              <a:rPr lang="en-US" dirty="0" smtClean="0"/>
              <a:t>_</a:t>
            </a:r>
            <a:r>
              <a:rPr lang="en-US" b="1" dirty="0" smtClean="0"/>
              <a:t>mood</a:t>
            </a:r>
            <a:r>
              <a:rPr lang="en-US" dirty="0" smtClean="0"/>
              <a:t>_ </a:t>
            </a:r>
            <a:r>
              <a:rPr lang="en-US" dirty="0"/>
              <a:t>or feeling about a piece of writing.  The author’s tone may be serious, sarcastic, _</a:t>
            </a:r>
            <a:r>
              <a:rPr lang="en-US" b="1" dirty="0" smtClean="0"/>
              <a:t>humorous_</a:t>
            </a:r>
            <a:r>
              <a:rPr lang="en-US" dirty="0" smtClean="0"/>
              <a:t>, </a:t>
            </a:r>
            <a:r>
              <a:rPr lang="en-US" dirty="0"/>
              <a:t>etc.</a:t>
            </a:r>
          </a:p>
          <a:p>
            <a:r>
              <a:rPr lang="en-US" b="1" dirty="0"/>
              <a:t>_Theme</a:t>
            </a:r>
            <a:r>
              <a:rPr lang="en-US" b="1" dirty="0" smtClean="0"/>
              <a:t>­­_  </a:t>
            </a:r>
            <a:r>
              <a:rPr lang="en-US" dirty="0" smtClean="0"/>
              <a:t>Is </a:t>
            </a:r>
            <a:r>
              <a:rPr lang="en-US" dirty="0"/>
              <a:t>the central message or main idea that is written about or discussed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Literary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Mood  </a:t>
            </a:r>
            <a:r>
              <a:rPr lang="en-US" dirty="0" smtClean="0"/>
              <a:t>Is </a:t>
            </a:r>
            <a:r>
              <a:rPr lang="en-US" dirty="0"/>
              <a:t>the feeling(s) a _</a:t>
            </a:r>
            <a:r>
              <a:rPr lang="en-US" b="1" dirty="0"/>
              <a:t>reader</a:t>
            </a:r>
            <a:r>
              <a:rPr lang="en-US" dirty="0"/>
              <a:t>_ gets from a story: happy, sad, peaceful, etc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b="1" dirty="0" smtClean="0"/>
              <a:t>Irony  </a:t>
            </a:r>
            <a:r>
              <a:rPr lang="en-US" dirty="0" smtClean="0"/>
              <a:t>Is </a:t>
            </a:r>
            <a:r>
              <a:rPr lang="en-US" dirty="0"/>
              <a:t>when you _</a:t>
            </a:r>
            <a:r>
              <a:rPr lang="en-US" b="1" dirty="0" smtClean="0"/>
              <a:t>expect</a:t>
            </a:r>
            <a:r>
              <a:rPr lang="en-US" dirty="0" smtClean="0"/>
              <a:t>_ </a:t>
            </a:r>
            <a:r>
              <a:rPr lang="en-US" dirty="0"/>
              <a:t>something to happen, but the _</a:t>
            </a:r>
            <a:r>
              <a:rPr lang="en-US" b="1" dirty="0" smtClean="0"/>
              <a:t>opposite</a:t>
            </a:r>
            <a:r>
              <a:rPr lang="en-US" dirty="0" smtClean="0"/>
              <a:t>_ </a:t>
            </a:r>
            <a:r>
              <a:rPr lang="en-US" dirty="0"/>
              <a:t>happens instead.</a:t>
            </a:r>
          </a:p>
          <a:p>
            <a:r>
              <a:rPr lang="en-US" b="1" dirty="0" smtClean="0"/>
              <a:t>Foreshadowing  </a:t>
            </a:r>
            <a:r>
              <a:rPr lang="en-US" dirty="0" smtClean="0"/>
              <a:t>The </a:t>
            </a:r>
            <a:r>
              <a:rPr lang="en-US" dirty="0"/>
              <a:t>use of </a:t>
            </a:r>
            <a:r>
              <a:rPr lang="en-US" dirty="0" smtClean="0"/>
              <a:t>_</a:t>
            </a:r>
            <a:r>
              <a:rPr lang="en-US" b="1" dirty="0" smtClean="0"/>
              <a:t>clues</a:t>
            </a:r>
            <a:r>
              <a:rPr lang="en-US" dirty="0" smtClean="0"/>
              <a:t>_ </a:t>
            </a:r>
            <a:r>
              <a:rPr lang="en-US" dirty="0"/>
              <a:t>to suggest what is going to occur in a story</a:t>
            </a:r>
          </a:p>
          <a:p>
            <a:r>
              <a:rPr lang="en-US" b="1" dirty="0" smtClean="0"/>
              <a:t>Flashback  </a:t>
            </a:r>
            <a:r>
              <a:rPr lang="en-US" dirty="0" smtClean="0"/>
              <a:t>Technique </a:t>
            </a:r>
            <a:r>
              <a:rPr lang="en-US" dirty="0"/>
              <a:t>to tell the reader about something that _</a:t>
            </a:r>
            <a:r>
              <a:rPr lang="en-US" b="1" dirty="0"/>
              <a:t>happened</a:t>
            </a:r>
            <a:r>
              <a:rPr lang="en-US" dirty="0"/>
              <a:t>_ earlier.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693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Elements of Literature</vt:lpstr>
      <vt:lpstr>Literary Elements</vt:lpstr>
      <vt:lpstr>Literary Elements</vt:lpstr>
      <vt:lpstr>Literary Elements</vt:lpstr>
      <vt:lpstr>Literary Elements</vt:lpstr>
      <vt:lpstr>Literary Elements</vt:lpstr>
      <vt:lpstr>Literary Elements</vt:lpstr>
      <vt:lpstr>Literary Elements</vt:lpstr>
      <vt:lpstr>Literary Elements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Mindy</dc:creator>
  <cp:lastModifiedBy>acampbell4</cp:lastModifiedBy>
  <cp:revision>6</cp:revision>
  <dcterms:created xsi:type="dcterms:W3CDTF">2013-09-10T22:58:24Z</dcterms:created>
  <dcterms:modified xsi:type="dcterms:W3CDTF">2015-09-08T17:01:19Z</dcterms:modified>
</cp:coreProperties>
</file>