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24"/>
  </p:handoutMasterIdLst>
  <p:sldIdLst>
    <p:sldId id="280" r:id="rId2"/>
    <p:sldId id="285" r:id="rId3"/>
    <p:sldId id="281" r:id="rId4"/>
    <p:sldId id="257" r:id="rId5"/>
    <p:sldId id="259" r:id="rId6"/>
    <p:sldId id="260" r:id="rId7"/>
    <p:sldId id="261" r:id="rId8"/>
    <p:sldId id="262" r:id="rId9"/>
    <p:sldId id="263" r:id="rId10"/>
    <p:sldId id="264" r:id="rId11"/>
    <p:sldId id="265" r:id="rId12"/>
    <p:sldId id="266" r:id="rId13"/>
    <p:sldId id="267" r:id="rId14"/>
    <p:sldId id="268" r:id="rId15"/>
    <p:sldId id="269"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6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0DA577A-8C4F-4055-86BB-5092D739C945}" type="datetimeFigureOut">
              <a:rPr lang="en-US" smtClean="0"/>
              <a:pPr/>
              <a:t>2/11/2014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368BB5-4665-4A2C-9B78-A959CF15E4C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DE541B-AF8F-45F7-881F-6989408294F7}" type="datetimeFigureOut">
              <a:rPr lang="en-US" smtClean="0"/>
              <a:pPr/>
              <a:t>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42F21-3111-48B5-8D27-AD0093CC690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DE541B-AF8F-45F7-881F-6989408294F7}" type="datetimeFigureOut">
              <a:rPr lang="en-US" smtClean="0"/>
              <a:pPr/>
              <a:t>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42F21-3111-48B5-8D27-AD0093CC690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DE541B-AF8F-45F7-881F-6989408294F7}" type="datetimeFigureOut">
              <a:rPr lang="en-US" smtClean="0"/>
              <a:pPr/>
              <a:t>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42F21-3111-48B5-8D27-AD0093CC690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DE541B-AF8F-45F7-881F-6989408294F7}" type="datetimeFigureOut">
              <a:rPr lang="en-US" smtClean="0"/>
              <a:pPr/>
              <a:t>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42F21-3111-48B5-8D27-AD0093CC690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DE541B-AF8F-45F7-881F-6989408294F7}" type="datetimeFigureOut">
              <a:rPr lang="en-US" smtClean="0"/>
              <a:pPr/>
              <a:t>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42F21-3111-48B5-8D27-AD0093CC690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DE541B-AF8F-45F7-881F-6989408294F7}" type="datetimeFigureOut">
              <a:rPr lang="en-US" smtClean="0"/>
              <a:pPr/>
              <a:t>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C42F21-3111-48B5-8D27-AD0093CC690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DE541B-AF8F-45F7-881F-6989408294F7}" type="datetimeFigureOut">
              <a:rPr lang="en-US" smtClean="0"/>
              <a:pPr/>
              <a:t>2/11/2014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C42F21-3111-48B5-8D27-AD0093CC690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DE541B-AF8F-45F7-881F-6989408294F7}" type="datetimeFigureOut">
              <a:rPr lang="en-US" smtClean="0"/>
              <a:pPr/>
              <a:t>2/11/2014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C42F21-3111-48B5-8D27-AD0093CC690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DE541B-AF8F-45F7-881F-6989408294F7}" type="datetimeFigureOut">
              <a:rPr lang="en-US" smtClean="0"/>
              <a:pPr/>
              <a:t>2/11/2014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C42F21-3111-48B5-8D27-AD0093CC690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DE541B-AF8F-45F7-881F-6989408294F7}" type="datetimeFigureOut">
              <a:rPr lang="en-US" smtClean="0"/>
              <a:pPr/>
              <a:t>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C42F21-3111-48B5-8D27-AD0093CC690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DE541B-AF8F-45F7-881F-6989408294F7}" type="datetimeFigureOut">
              <a:rPr lang="en-US" smtClean="0"/>
              <a:pPr/>
              <a:t>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C42F21-3111-48B5-8D27-AD0093CC690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DE541B-AF8F-45F7-881F-6989408294F7}" type="datetimeFigureOut">
              <a:rPr lang="en-US" smtClean="0"/>
              <a:pPr/>
              <a:t>2/11/2014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C42F21-3111-48B5-8D27-AD0093CC690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endParaRPr lang="en-US" dirty="0"/>
          </a:p>
        </p:txBody>
      </p:sp>
      <p:sp>
        <p:nvSpPr>
          <p:cNvPr id="4" name="Rectangle 3"/>
          <p:cNvSpPr/>
          <p:nvPr/>
        </p:nvSpPr>
        <p:spPr>
          <a:xfrm>
            <a:off x="0" y="228600"/>
            <a:ext cx="9144000" cy="747897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3600" b="1" dirty="0" smtClean="0">
                <a:solidFill>
                  <a:schemeClr val="bg2">
                    <a:lumMod val="10000"/>
                  </a:schemeClr>
                </a:solidFill>
                <a:latin typeface="Arial Narrow" pitchFamily="34" charset="0"/>
              </a:rPr>
              <a:t>With the growth of  the Internet, the flow of persuasive messages has been dramatically accelerated. For the first time ever, citizens around the world are participating in uncensored conversations about their future. This is a wonderful development, but there is a cost</a:t>
            </a:r>
          </a:p>
          <a:p>
            <a:endParaRPr lang="en-US" sz="1600" b="1" dirty="0">
              <a:solidFill>
                <a:schemeClr val="bg2">
                  <a:lumMod val="10000"/>
                </a:schemeClr>
              </a:solidFill>
              <a:latin typeface="Arial Narrow" pitchFamily="34" charset="0"/>
            </a:endParaRPr>
          </a:p>
          <a:p>
            <a:r>
              <a:rPr lang="en-US" sz="3600" b="1" dirty="0" smtClean="0">
                <a:solidFill>
                  <a:schemeClr val="bg2">
                    <a:lumMod val="10000"/>
                  </a:schemeClr>
                </a:solidFill>
                <a:latin typeface="Arial Narrow" pitchFamily="34" charset="0"/>
              </a:rPr>
              <a:t>The information revolution has led to information overload, and people are confronted with hundreds of messages each day. Many people respond to this pressure by processing messages more quickly and, when possible, by taking mental short-cuts.</a:t>
            </a:r>
            <a:r>
              <a:rPr lang="en-US" sz="3200" b="1" dirty="0" smtClean="0">
                <a:solidFill>
                  <a:schemeClr val="bg2">
                    <a:lumMod val="10000"/>
                  </a:schemeClr>
                </a:solidFill>
                <a:latin typeface="Arial Narrow" pitchFamily="34" charset="0"/>
              </a:rPr>
              <a:t/>
            </a:r>
            <a:br>
              <a:rPr lang="en-US" sz="3200" b="1" dirty="0" smtClean="0">
                <a:solidFill>
                  <a:schemeClr val="bg2">
                    <a:lumMod val="10000"/>
                  </a:schemeClr>
                </a:solidFill>
                <a:latin typeface="Arial Narrow" pitchFamily="34" charset="0"/>
              </a:rPr>
            </a:br>
            <a:endParaRPr lang="en-US" sz="3200" b="1" dirty="0" smtClean="0">
              <a:solidFill>
                <a:schemeClr val="bg2">
                  <a:lumMod val="1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u2.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ster4.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w1647-41.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jpg"/>
          <p:cNvPicPr>
            <a:picLocks noChangeAspect="1"/>
          </p:cNvPicPr>
          <p:nvPr/>
        </p:nvPicPr>
        <p:blipFill>
          <a:blip r:embed="rId2" cstate="print"/>
          <a:stretch>
            <a:fillRect/>
          </a:stretch>
        </p:blipFill>
        <p:spPr>
          <a:xfrm>
            <a:off x="0" y="-228600"/>
            <a:ext cx="9144000" cy="70866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13830.gif"/>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bmp"/>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rld-War-2.jpg"/>
          <p:cNvPicPr>
            <a:picLocks noChangeAspect="1"/>
          </p:cNvPicPr>
          <p:nvPr/>
        </p:nvPicPr>
        <p:blipFill>
          <a:blip r:embed="rId2" cstate="print"/>
          <a:stretch>
            <a:fillRect/>
          </a:stretch>
        </p:blipFill>
        <p:spPr>
          <a:xfrm>
            <a:off x="1" y="0"/>
            <a:ext cx="9144000" cy="6858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22.jpg"/>
          <p:cNvPicPr>
            <a:picLocks noChangeAspect="1"/>
          </p:cNvPicPr>
          <p:nvPr/>
        </p:nvPicPr>
        <p:blipFill>
          <a:blip r:embed="rId2" cstate="print"/>
          <a:stretch>
            <a:fillRect/>
          </a:stretch>
        </p:blipFill>
        <p:spPr>
          <a:xfrm>
            <a:off x="0" y="0"/>
            <a:ext cx="9144000" cy="685799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w-russian-0207-35.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WII_Bonds1_jpg.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304800" y="152400"/>
            <a:ext cx="8534400" cy="6186309"/>
          </a:xfrm>
          <a:prstGeom prst="rect">
            <a:avLst/>
          </a:prstGeom>
        </p:spPr>
        <p:txBody>
          <a:bodyPr wrap="square">
            <a:spAutoFit/>
          </a:bodyPr>
          <a:lstStyle/>
          <a:p>
            <a:r>
              <a:rPr lang="en-US" sz="3600" b="1" dirty="0" smtClean="0">
                <a:solidFill>
                  <a:schemeClr val="bg2">
                    <a:lumMod val="10000"/>
                  </a:schemeClr>
                </a:solidFill>
              </a:rPr>
              <a:t>Propagandists love short-cuts.  They encourage this by agitating emotions, by exploiting insecurities, by capitalizing on the ambiguity of language, and by bending the rules of logic. As history shows, they can be quite successful.</a:t>
            </a:r>
            <a:br>
              <a:rPr lang="en-US" sz="3600" b="1" dirty="0" smtClean="0">
                <a:solidFill>
                  <a:schemeClr val="bg2">
                    <a:lumMod val="10000"/>
                  </a:schemeClr>
                </a:solidFill>
              </a:rPr>
            </a:br>
            <a:r>
              <a:rPr lang="en-US" sz="3600" b="1" dirty="0" smtClean="0">
                <a:solidFill>
                  <a:schemeClr val="bg2">
                    <a:lumMod val="10000"/>
                  </a:schemeClr>
                </a:solidFill>
              </a:rPr>
              <a:t/>
            </a:r>
            <a:br>
              <a:rPr lang="en-US" sz="3600" b="1" dirty="0" smtClean="0">
                <a:solidFill>
                  <a:schemeClr val="bg2">
                    <a:lumMod val="10000"/>
                  </a:schemeClr>
                </a:solidFill>
              </a:rPr>
            </a:br>
            <a:r>
              <a:rPr lang="en-US" sz="3600" b="1" dirty="0" smtClean="0">
                <a:solidFill>
                  <a:schemeClr val="bg2">
                    <a:lumMod val="10000"/>
                  </a:schemeClr>
                </a:solidFill>
              </a:rPr>
              <a:t>Propaganda analysis exposes the tricks that propagandists use and suggests ways of resisting the short-cuts they promote by giving strategies of mental self-defense.</a:t>
            </a:r>
            <a:endParaRPr lang="en-US" sz="3600" b="1" dirty="0">
              <a:solidFill>
                <a:schemeClr val="bg2">
                  <a:lumMod val="1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wpost2.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counting.jpg"/>
          <p:cNvPicPr>
            <a:picLocks noChangeAspect="1"/>
          </p:cNvPicPr>
          <p:nvPr/>
        </p:nvPicPr>
        <p:blipFill>
          <a:blip r:embed="rId2" cstate="print"/>
          <a:stretch>
            <a:fillRect/>
          </a:stretch>
        </p:blipFill>
        <p:spPr>
          <a:xfrm>
            <a:off x="0" y="0"/>
            <a:ext cx="9143999" cy="6858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irborne_poster.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1">
            <a:schemeClr val="accent2"/>
          </a:lnRef>
          <a:fillRef idx="3">
            <a:schemeClr val="accent2"/>
          </a:fillRef>
          <a:effectRef idx="2">
            <a:schemeClr val="accent2"/>
          </a:effectRef>
          <a:fontRef idx="minor">
            <a:schemeClr val="lt1"/>
          </a:fontRef>
        </p:style>
        <p:txBody>
          <a:bodyPr>
            <a:noAutofit/>
          </a:bodyPr>
          <a:lstStyle/>
          <a:p>
            <a:pPr algn="ctr">
              <a:buNone/>
            </a:pPr>
            <a:r>
              <a:rPr lang="en-US" sz="4000" b="1" dirty="0" smtClean="0">
                <a:solidFill>
                  <a:schemeClr val="bg2">
                    <a:lumMod val="10000"/>
                  </a:schemeClr>
                </a:solidFill>
                <a:latin typeface="Bodoni MT Black" pitchFamily="18" charset="0"/>
              </a:rPr>
              <a:t>War Propaganda</a:t>
            </a:r>
          </a:p>
          <a:p>
            <a:pPr>
              <a:buNone/>
            </a:pPr>
            <a:endParaRPr lang="en-US" sz="800" b="1" dirty="0" smtClean="0">
              <a:solidFill>
                <a:schemeClr val="bg2">
                  <a:lumMod val="10000"/>
                </a:schemeClr>
              </a:solidFill>
            </a:endParaRPr>
          </a:p>
          <a:p>
            <a:pPr>
              <a:buNone/>
            </a:pPr>
            <a:r>
              <a:rPr lang="en-US" sz="2400" b="1" dirty="0" smtClean="0">
                <a:solidFill>
                  <a:schemeClr val="bg2">
                    <a:lumMod val="10000"/>
                  </a:schemeClr>
                </a:solidFill>
              </a:rPr>
              <a:t>          </a:t>
            </a:r>
            <a:r>
              <a:rPr lang="en-US" sz="2800" b="1" dirty="0" smtClean="0">
                <a:solidFill>
                  <a:schemeClr val="bg2">
                    <a:lumMod val="10000"/>
                  </a:schemeClr>
                </a:solidFill>
              </a:rPr>
              <a:t>The Nazis prepared for war from the moment Hitler came into power in 1933. In the feverish building up of German striking power, they had the </a:t>
            </a:r>
            <a:r>
              <a:rPr lang="en-US" sz="2800" b="1" dirty="0">
                <a:solidFill>
                  <a:schemeClr val="bg2">
                    <a:lumMod val="10000"/>
                  </a:schemeClr>
                </a:solidFill>
              </a:rPr>
              <a:t>support</a:t>
            </a:r>
            <a:r>
              <a:rPr lang="en-US" sz="2800" b="1" dirty="0" smtClean="0">
                <a:solidFill>
                  <a:schemeClr val="bg2">
                    <a:lumMod val="10000"/>
                  </a:schemeClr>
                </a:solidFill>
              </a:rPr>
              <a:t> of the professional military men. The Nazis not only produced the weapons of war; they geared their economy for the strain of a future conflict. They carried on political intrigues to promote their purposes. Their propaganda machine had long been a going concern when Hitler felt ready to strike at Poland, the first step in an ambitious plan to lay the world at his feet.</a:t>
            </a:r>
          </a:p>
          <a:p>
            <a:pPr>
              <a:buNone/>
            </a:pPr>
            <a:endParaRPr lang="en-US" sz="800" b="1" dirty="0" smtClean="0">
              <a:solidFill>
                <a:schemeClr val="bg2">
                  <a:lumMod val="10000"/>
                </a:schemeClr>
              </a:solidFill>
            </a:endParaRPr>
          </a:p>
          <a:p>
            <a:pPr>
              <a:buNone/>
            </a:pPr>
            <a:r>
              <a:rPr lang="en-US" sz="2400" b="1" dirty="0" smtClean="0">
                <a:solidFill>
                  <a:schemeClr val="bg2">
                    <a:lumMod val="10000"/>
                  </a:schemeClr>
                </a:solidFill>
              </a:rPr>
              <a:t>          </a:t>
            </a:r>
            <a:r>
              <a:rPr lang="en-US" sz="2800" b="1" dirty="0" smtClean="0">
                <a:solidFill>
                  <a:schemeClr val="bg2">
                    <a:lumMod val="10000"/>
                  </a:schemeClr>
                </a:solidFill>
              </a:rPr>
              <a:t>To understand how this four-dimensional warfare has come about, we have to look at history.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354762"/>
          </a:xfrm>
          <a:solidFill>
            <a:schemeClr val="tx1"/>
          </a:solidFill>
        </p:spPr>
        <p:txBody>
          <a:bodyPr>
            <a:normAutofit/>
          </a:bodyPr>
          <a:lstStyle/>
          <a:p>
            <a:pPr algn="l"/>
            <a:r>
              <a:rPr lang="en-US" sz="4800" b="1" dirty="0" smtClean="0">
                <a:solidFill>
                  <a:schemeClr val="bg2">
                    <a:lumMod val="10000"/>
                  </a:schemeClr>
                </a:solidFill>
                <a:latin typeface="+mn-lt"/>
              </a:rPr>
              <a:t>Look at each poster from World War II. Be ready to discuss the propaganda used in each.</a:t>
            </a:r>
            <a:br>
              <a:rPr lang="en-US" sz="4800" b="1" dirty="0" smtClean="0">
                <a:solidFill>
                  <a:schemeClr val="bg2">
                    <a:lumMod val="10000"/>
                  </a:schemeClr>
                </a:solidFill>
                <a:latin typeface="+mn-lt"/>
              </a:rPr>
            </a:br>
            <a:r>
              <a:rPr lang="en-US" sz="4800" b="1" dirty="0" smtClean="0">
                <a:solidFill>
                  <a:schemeClr val="bg2">
                    <a:lumMod val="10000"/>
                  </a:schemeClr>
                </a:solidFill>
                <a:latin typeface="+mn-lt"/>
              </a:rPr>
              <a:t/>
            </a:r>
            <a:br>
              <a:rPr lang="en-US" sz="4800" b="1" dirty="0" smtClean="0">
                <a:solidFill>
                  <a:schemeClr val="bg2">
                    <a:lumMod val="10000"/>
                  </a:schemeClr>
                </a:solidFill>
                <a:latin typeface="+mn-lt"/>
              </a:rPr>
            </a:br>
            <a:r>
              <a:rPr lang="en-US" sz="4800" b="1" dirty="0" smtClean="0">
                <a:solidFill>
                  <a:schemeClr val="bg2">
                    <a:lumMod val="10000"/>
                  </a:schemeClr>
                </a:solidFill>
                <a:latin typeface="+mn-lt"/>
              </a:rPr>
              <a:t>              bias</a:t>
            </a:r>
            <a:br>
              <a:rPr lang="en-US" sz="4800" b="1" dirty="0" smtClean="0">
                <a:solidFill>
                  <a:schemeClr val="bg2">
                    <a:lumMod val="10000"/>
                  </a:schemeClr>
                </a:solidFill>
                <a:latin typeface="+mn-lt"/>
              </a:rPr>
            </a:br>
            <a:r>
              <a:rPr lang="en-US" sz="4800" b="1" dirty="0" smtClean="0">
                <a:solidFill>
                  <a:schemeClr val="bg2">
                    <a:lumMod val="10000"/>
                  </a:schemeClr>
                </a:solidFill>
                <a:latin typeface="+mn-lt"/>
              </a:rPr>
              <a:t>              semantic slanting</a:t>
            </a:r>
            <a:br>
              <a:rPr lang="en-US" sz="4800" b="1" dirty="0" smtClean="0">
                <a:solidFill>
                  <a:schemeClr val="bg2">
                    <a:lumMod val="10000"/>
                  </a:schemeClr>
                </a:solidFill>
                <a:latin typeface="+mn-lt"/>
              </a:rPr>
            </a:br>
            <a:r>
              <a:rPr lang="en-US" sz="4800" b="1" dirty="0" smtClean="0">
                <a:solidFill>
                  <a:schemeClr val="bg2">
                    <a:lumMod val="10000"/>
                  </a:schemeClr>
                </a:solidFill>
                <a:latin typeface="+mn-lt"/>
              </a:rPr>
              <a:t>              emotional factors</a:t>
            </a:r>
            <a:r>
              <a:rPr lang="en-US" dirty="0" smtClean="0">
                <a:solidFill>
                  <a:schemeClr val="bg2">
                    <a:lumMod val="10000"/>
                  </a:schemeClr>
                </a:solidFill>
              </a:rPr>
              <a:t/>
            </a:r>
            <a:br>
              <a:rPr lang="en-US" dirty="0" smtClean="0">
                <a:solidFill>
                  <a:schemeClr val="bg2">
                    <a:lumMod val="10000"/>
                  </a:schemeClr>
                </a:solidFill>
              </a:rPr>
            </a:br>
            <a:endParaRPr lang="en-US" dirty="0">
              <a:solidFill>
                <a:schemeClr val="bg2">
                  <a:lumMod val="10000"/>
                </a:schemeClr>
              </a:solidFill>
            </a:endParaRPr>
          </a:p>
        </p:txBody>
      </p:sp>
      <p:sp>
        <p:nvSpPr>
          <p:cNvPr id="6" name="Bevel 5"/>
          <p:cNvSpPr/>
          <p:nvPr/>
        </p:nvSpPr>
        <p:spPr>
          <a:xfrm>
            <a:off x="1447800" y="3581400"/>
            <a:ext cx="509016" cy="43281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evel 6"/>
          <p:cNvSpPr/>
          <p:nvPr/>
        </p:nvSpPr>
        <p:spPr>
          <a:xfrm>
            <a:off x="1447800" y="4267200"/>
            <a:ext cx="457200" cy="381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evel 7"/>
          <p:cNvSpPr/>
          <p:nvPr/>
        </p:nvSpPr>
        <p:spPr>
          <a:xfrm>
            <a:off x="1447800" y="4876800"/>
            <a:ext cx="509016" cy="43281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p:spPr>
        <p:style>
          <a:lnRef idx="1">
            <a:schemeClr val="dk1"/>
          </a:lnRef>
          <a:fillRef idx="2">
            <a:schemeClr val="dk1"/>
          </a:fillRef>
          <a:effectRef idx="1">
            <a:schemeClr val="dk1"/>
          </a:effectRef>
          <a:fontRef idx="minor">
            <a:schemeClr val="dk1"/>
          </a:fontRef>
        </p:style>
        <p:txBody>
          <a:bodyPr>
            <a:normAutofit/>
          </a:bodyPr>
          <a:lstStyle/>
          <a:p>
            <a:pPr>
              <a:buNone/>
            </a:pPr>
            <a:endParaRPr lang="en-US" sz="2000" dirty="0" smtClean="0">
              <a:latin typeface="Bodoni MT Black" pitchFamily="18" charset="0"/>
            </a:endParaRPr>
          </a:p>
          <a:p>
            <a:pPr>
              <a:buNone/>
            </a:pPr>
            <a:r>
              <a:rPr lang="en-US" sz="2000" dirty="0" smtClean="0">
                <a:latin typeface="Bodoni MT Black" pitchFamily="18" charset="0"/>
              </a:rPr>
              <a:t>semantic slanting</a:t>
            </a:r>
          </a:p>
          <a:p>
            <a:pPr>
              <a:buNone/>
            </a:pPr>
            <a:r>
              <a:rPr lang="en-US" sz="2000" dirty="0" smtClean="0"/>
              <a:t> </a:t>
            </a:r>
            <a:r>
              <a:rPr lang="en-US" sz="2000" dirty="0" smtClean="0">
                <a:latin typeface="Bodoni MT Black" pitchFamily="18" charset="0"/>
              </a:rPr>
              <a:t>emotional factors</a:t>
            </a:r>
            <a:r>
              <a:rPr lang="en-US" sz="2000" dirty="0" smtClean="0">
                <a:latin typeface="Bodoni MT Black" pitchFamily="18" charset="0"/>
                <a:ea typeface="+mj-ea"/>
                <a:cs typeface="+mj-cs"/>
              </a:rPr>
              <a:t> </a:t>
            </a:r>
            <a:r>
              <a:rPr lang="en-US" sz="4400" dirty="0" smtClean="0">
                <a:solidFill>
                  <a:prstClr val="white"/>
                </a:solidFill>
                <a:latin typeface="Bodoni MT Black" pitchFamily="18" charset="0"/>
                <a:ea typeface="+mj-ea"/>
                <a:cs typeface="+mj-cs"/>
              </a:rPr>
              <a:t> </a:t>
            </a:r>
          </a:p>
          <a:p>
            <a:pPr>
              <a:buNone/>
            </a:pPr>
            <a:r>
              <a:rPr lang="en-US" sz="2000" dirty="0" smtClean="0">
                <a:latin typeface="Bodoni MT Black" pitchFamily="18" charset="0"/>
                <a:ea typeface="+mj-ea"/>
                <a:cs typeface="+mj-cs"/>
              </a:rPr>
              <a:t>bias</a:t>
            </a:r>
            <a:r>
              <a:rPr lang="en-US" sz="4400" dirty="0" smtClean="0">
                <a:latin typeface="Bodoni MT Black" pitchFamily="18" charset="0"/>
                <a:ea typeface="+mj-ea"/>
                <a:cs typeface="+mj-cs"/>
              </a:rPr>
              <a:t> </a:t>
            </a:r>
            <a:r>
              <a:rPr lang="en-US" sz="4400" dirty="0" smtClean="0">
                <a:solidFill>
                  <a:prstClr val="white"/>
                </a:solidFill>
                <a:latin typeface="Bodoni MT Black" pitchFamily="18" charset="0"/>
                <a:ea typeface="+mj-ea"/>
                <a:cs typeface="+mj-cs"/>
              </a:rPr>
              <a:t>  </a:t>
            </a:r>
            <a:br>
              <a:rPr lang="en-US" sz="4400" dirty="0" smtClean="0">
                <a:solidFill>
                  <a:prstClr val="white"/>
                </a:solidFill>
                <a:latin typeface="Bodoni MT Black" pitchFamily="18" charset="0"/>
                <a:ea typeface="+mj-ea"/>
                <a:cs typeface="+mj-cs"/>
              </a:rPr>
            </a:br>
            <a:r>
              <a:rPr lang="en-US" sz="4400" dirty="0" smtClean="0">
                <a:solidFill>
                  <a:prstClr val="white"/>
                </a:solidFill>
                <a:latin typeface="Bodoni MT Black" pitchFamily="18" charset="0"/>
                <a:ea typeface="+mj-ea"/>
                <a:cs typeface="+mj-cs"/>
              </a:rPr>
              <a:t> </a:t>
            </a:r>
            <a:endParaRPr lang="en-US" dirty="0"/>
          </a:p>
        </p:txBody>
      </p:sp>
      <p:pic>
        <p:nvPicPr>
          <p:cNvPr id="4" name="Picture 3" descr="Herbert_Matter_World_War_II_poster.jpg"/>
          <p:cNvPicPr>
            <a:picLocks noChangeAspect="1"/>
          </p:cNvPicPr>
          <p:nvPr/>
        </p:nvPicPr>
        <p:blipFill>
          <a:blip r:embed="rId2" cstate="print"/>
          <a:stretch>
            <a:fillRect/>
          </a:stretch>
        </p:blipFill>
        <p:spPr>
          <a:xfrm>
            <a:off x="1219200" y="0"/>
            <a:ext cx="6629400" cy="6858000"/>
          </a:xfrm>
          <a:prstGeom prst="rect">
            <a:avLst/>
          </a:prstGeom>
        </p:spPr>
        <p:style>
          <a:lnRef idx="1">
            <a:schemeClr val="dk1"/>
          </a:lnRef>
          <a:fillRef idx="2">
            <a:schemeClr val="dk1"/>
          </a:fillRef>
          <a:effectRef idx="1">
            <a:schemeClr val="dk1"/>
          </a:effectRef>
          <a:fontRef idx="minor">
            <a:schemeClr val="dk1"/>
          </a:fontRef>
        </p:style>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ar-poster.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ean%20water.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ster16.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WII_poster_01.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4">
      <a:dk1>
        <a:srgbClr val="FFFFFF"/>
      </a:dk1>
      <a:lt1>
        <a:sysClr val="window" lastClr="FFFFFF"/>
      </a:lt1>
      <a:dk2>
        <a:srgbClr val="FFFFFF"/>
      </a:dk2>
      <a:lt2>
        <a:srgbClr val="EEECE1"/>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426</TotalTime>
  <Words>275</Words>
  <Application>Microsoft Office PowerPoint</Application>
  <PresentationFormat>On-screen Show (4:3)</PresentationFormat>
  <Paragraphs>14</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Look at each poster from World War II. Be ready to discuss the propaganda used in each.                bias               semantic slanting               emotional factors </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Wake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II Posters</dc:title>
  <dc:creator>Wake County Public Schools</dc:creator>
  <cp:lastModifiedBy>acampbell4</cp:lastModifiedBy>
  <cp:revision>27</cp:revision>
  <dcterms:created xsi:type="dcterms:W3CDTF">2010-12-03T16:01:03Z</dcterms:created>
  <dcterms:modified xsi:type="dcterms:W3CDTF">2014-02-11T12:23:16Z</dcterms:modified>
</cp:coreProperties>
</file>